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9" r:id="rId2"/>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Lst>
  <p:sldSz cx="9144000" cy="6858000" type="screen4x3"/>
  <p:notesSz cx="6858000" cy="9144000"/>
  <p:embeddedFontLst>
    <p:embeddedFont>
      <p:font typeface="Calibri" pitchFamily="34" charset="0"/>
      <p:regular r:id="rId45"/>
      <p:bold r:id="rId46"/>
      <p:italic r:id="rId47"/>
      <p:boldItalic r:id="rId48"/>
    </p:embeddedFont>
    <p:embeddedFont>
      <p:font typeface="Cricket" pitchFamily="2" charset="0"/>
      <p:regular r:id="rId49"/>
      <p:bold r:id="rId50"/>
    </p:embeddedFont>
    <p:embeddedFont>
      <p:font typeface="Mistral" pitchFamily="66" charset="0"/>
      <p:regular r:id="rId51"/>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0211" autoAdjust="0"/>
  </p:normalViewPr>
  <p:slideViewPr>
    <p:cSldViewPr>
      <p:cViewPr>
        <p:scale>
          <a:sx n="40" d="100"/>
          <a:sy n="40" d="100"/>
        </p:scale>
        <p:origin x="-21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39628-2F33-4E5C-9389-F4E230964138}" type="datetimeFigureOut">
              <a:rPr lang="ru-RU" smtClean="0"/>
              <a:pPr/>
              <a:t>19.07.2014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51B4C-119E-450E-8537-87A29E2C549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приветствуем вас на этой встрече</a:t>
            </a:r>
          </a:p>
          <a:p>
            <a:r>
              <a:rPr lang="ru-RU" sz="1200" kern="1200" dirty="0" smtClean="0">
                <a:solidFill>
                  <a:schemeClr val="tx1"/>
                </a:solidFill>
                <a:latin typeface="+mn-lt"/>
                <a:ea typeface="+mn-ea"/>
                <a:cs typeface="+mn-cs"/>
              </a:rPr>
              <a:t>И наша тема сегодня будет называться:</a:t>
            </a:r>
          </a:p>
        </p:txBody>
      </p:sp>
      <p:sp>
        <p:nvSpPr>
          <p:cNvPr id="4" name="Номер слайда 3"/>
          <p:cNvSpPr>
            <a:spLocks noGrp="1"/>
          </p:cNvSpPr>
          <p:nvPr>
            <p:ph type="sldNum" sz="quarter" idx="10"/>
          </p:nvPr>
        </p:nvSpPr>
        <p:spPr/>
        <p:txBody>
          <a:bodyPr/>
          <a:lstStyle/>
          <a:p>
            <a:fld id="{2AB51B4C-119E-450E-8537-87A29E2C5498}"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3. Важно, от кого исходит инициатива.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Лучше принимается та помощь, о которой человек (любого возраста, не только ребенок) попросил сам. Помощь, которую нам оказывают без нашей просьбы, воспринимается как давление. Аналогичная ситуация и с контролем: он приносит пользу в том случае, если ребенок столкнулся с тем, что ему самому сложно проконтролировать себя, что он не справляется с этой задачей самостоятельно и просит помочь (например, «Мама, проверь этот пример!»). В этом случае внешний контроль будет восприниматься как помощь, а не как вторжение и давление. Следовательно, нужно создавать такую ситуацию, чтобы ребенок сам попросил помочь ему в чем-то и проверить, напомнить и т.д. Если ребенок не просит помочь, а, напротив, с увлечением самостоятельно выполняет какое-то задание, то не следует вмешиваться, даже если у него не очень хорошо и быстро получается, «почерк корявый», «очевидная глупая ошибка» и т.п. Вспомните себя: Вы ведь тоже не сразу научились всему, что умеете сейчас, не сразу все делали без ошибок.</a:t>
            </a:r>
          </a:p>
        </p:txBody>
      </p:sp>
      <p:sp>
        <p:nvSpPr>
          <p:cNvPr id="4" name="Номер слайда 3"/>
          <p:cNvSpPr>
            <a:spLocks noGrp="1"/>
          </p:cNvSpPr>
          <p:nvPr>
            <p:ph type="sldNum" sz="quarter" idx="10"/>
          </p:nvPr>
        </p:nvSpPr>
        <p:spPr/>
        <p:txBody>
          <a:bodyPr/>
          <a:lstStyle/>
          <a:p>
            <a:fld id="{2AB51B4C-119E-450E-8537-87A29E2C5498}"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4. Если ребенок просит помочь ему, то надо обязательно помочь</a:t>
            </a:r>
            <a:r>
              <a:rPr lang="ru-RU" sz="1200" kern="1200" dirty="0" smtClean="0">
                <a:solidFill>
                  <a:schemeClr val="tx1"/>
                </a:solidFill>
                <a:latin typeface="+mn-lt"/>
                <a:ea typeface="+mn-ea"/>
                <a:cs typeface="+mn-cs"/>
              </a:rPr>
              <a:t> (руководствуясь правилами, описанными выше). </a:t>
            </a:r>
          </a:p>
          <a:p>
            <a:r>
              <a:rPr lang="ru-RU" sz="1200" kern="1200" dirty="0" smtClean="0">
                <a:solidFill>
                  <a:schemeClr val="tx1"/>
                </a:solidFill>
                <a:latin typeface="+mn-lt"/>
                <a:ea typeface="+mn-ea"/>
                <a:cs typeface="+mn-cs"/>
              </a:rPr>
              <a:t>Есть такой психологический термин «зона ближайшего развития» — это действия, которые на сегодняшний день ребенок не способен выполнить самостоятельно, но способен выполнить с помощью взрослого. То, что сегодня входит в «зону ближайшего развития», в скором времени станет областью самостоятельности ребенка (при условии, что взрослый сможет мягко и своевременно ослабить и свести к нулю свой контроль). А в «зону ближайшего развития» войдут другие действия, задачи, навыки. Фактически именно таким образом происходит расширение сферы самостоятельности и компетентности ребенка.</a:t>
            </a:r>
          </a:p>
        </p:txBody>
      </p:sp>
      <p:sp>
        <p:nvSpPr>
          <p:cNvPr id="4" name="Номер слайда 3"/>
          <p:cNvSpPr>
            <a:spLocks noGrp="1"/>
          </p:cNvSpPr>
          <p:nvPr>
            <p:ph type="sldNum" sz="quarter" idx="10"/>
          </p:nvPr>
        </p:nvSpPr>
        <p:spPr/>
        <p:txBody>
          <a:bodyPr/>
          <a:lstStyle/>
          <a:p>
            <a:fld id="{2AB51B4C-119E-450E-8537-87A29E2C5498}"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5. Совместные действия должны осуществляться в спокойной обстановке, тон родителя должен быть доброжелательным.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Если просьба ребенка о помощи оборачивается нервотрепкой, скандалом, то в следующий раз он приложит максимум усилий, чтобы обойтись без Вас, даже если понимает, что сам не справляется. Лучше избегать также иронии, которую многие дети воспринимают как издевку или высмеивание, а также не допускать того, чтобы совместные занятия излишне затягивались. Если ребенка заставлять «доделать, что надо», когда он, очевидно, устал, то такое выполнение задания сопровождается сильным эмоциональным дискомфортом, вырабатывается своего рода «рефлекс избегания».</a:t>
            </a:r>
          </a:p>
        </p:txBody>
      </p:sp>
      <p:sp>
        <p:nvSpPr>
          <p:cNvPr id="4" name="Номер слайда 3"/>
          <p:cNvSpPr>
            <a:spLocks noGrp="1"/>
          </p:cNvSpPr>
          <p:nvPr>
            <p:ph type="sldNum" sz="quarter" idx="10"/>
          </p:nvPr>
        </p:nvSpPr>
        <p:spPr/>
        <p:txBody>
          <a:bodyPr/>
          <a:lstStyle/>
          <a:p>
            <a:fld id="{2AB51B4C-119E-450E-8537-87A29E2C5498}"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6. Существенным является отношение к ошибкам.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Часто ошибки ребенка вызывают раздражение у родителя и ссоры. У ребенка в таком случае формируется страх ошибок, который не помогает, а напротив, мешает их исправлять или не допускать. Ошибку лучше воспринимать как своего помощника, сигнализирующего о том, что вот над этим и этим еще нужно поработать.</a:t>
            </a:r>
          </a:p>
        </p:txBody>
      </p:sp>
      <p:sp>
        <p:nvSpPr>
          <p:cNvPr id="4" name="Номер слайда 3"/>
          <p:cNvSpPr>
            <a:spLocks noGrp="1"/>
          </p:cNvSpPr>
          <p:nvPr>
            <p:ph type="sldNum" sz="quarter" idx="10"/>
          </p:nvPr>
        </p:nvSpPr>
        <p:spPr/>
        <p:txBody>
          <a:bodyPr/>
          <a:lstStyle/>
          <a:p>
            <a:fld id="{2AB51B4C-119E-450E-8537-87A29E2C5498}"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Группы причин возникновения сложностей с домашними заданиями:</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AB51B4C-119E-450E-8537-87A29E2C5498}"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1. Физические причины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Интеллектуальные функции, задействованные при учебной деятельности, тесно связаны с особенностями работы нервной системы. Часто то, что кажется родителям «ленью», «недисциплинированностью» или «глупостью» ребенка, оказывается проблемами работы нервной системы. Например, ребенку трудно сосредоточить внимание, удержать внимание. Он излишне импульсивен, возбудим или, напротив, заторможен. Такие поведенческие реакции могут говорить о неврологических особенностях – недостаточном тонусе, чрезмерности процессов возбуждения нервной системы и др. Еще большие основания предполагать специфику со стороны нервной системы имеются в том случае, если такие черты свойственно ребенку «по жизни», а не только за письменным столом. Перед тем, как его «воспитывать», «приучать» и т.д., нужно исключить (или скорректировать) проблемы со стороны работы нервной системы.</a:t>
            </a:r>
          </a:p>
        </p:txBody>
      </p:sp>
      <p:sp>
        <p:nvSpPr>
          <p:cNvPr id="4" name="Номер слайда 3"/>
          <p:cNvSpPr>
            <a:spLocks noGrp="1"/>
          </p:cNvSpPr>
          <p:nvPr>
            <p:ph type="sldNum" sz="quarter" idx="10"/>
          </p:nvPr>
        </p:nvSpPr>
        <p:spPr/>
        <p:txBody>
          <a:bodyPr/>
          <a:lstStyle/>
          <a:p>
            <a:fld id="{2AB51B4C-119E-450E-8537-87A29E2C5498}"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Необходимы обследования у невропатолога (невролога, психоневролога), </a:t>
            </a:r>
            <a:r>
              <a:rPr lang="ru-RU" sz="1200" kern="1200" dirty="0" err="1" smtClean="0">
                <a:solidFill>
                  <a:schemeClr val="tx1"/>
                </a:solidFill>
                <a:latin typeface="+mn-lt"/>
                <a:ea typeface="+mn-ea"/>
                <a:cs typeface="+mn-cs"/>
              </a:rPr>
              <a:t>нейропсихолога</a:t>
            </a:r>
            <a:r>
              <a:rPr lang="ru-RU" sz="1200" kern="1200" dirty="0" smtClean="0">
                <a:solidFill>
                  <a:schemeClr val="tx1"/>
                </a:solidFill>
                <a:latin typeface="+mn-lt"/>
                <a:ea typeface="+mn-ea"/>
                <a:cs typeface="+mn-cs"/>
              </a:rPr>
              <a:t>, логопеда. Особое внимание следует уделять левшам (в том числе – переученным левшам). Обычно их «профильным» специалистом оказывается </a:t>
            </a:r>
            <a:r>
              <a:rPr lang="ru-RU" sz="1200" kern="1200" dirty="0" err="1" smtClean="0">
                <a:solidFill>
                  <a:schemeClr val="tx1"/>
                </a:solidFill>
                <a:latin typeface="+mn-lt"/>
                <a:ea typeface="+mn-ea"/>
                <a:cs typeface="+mn-cs"/>
              </a:rPr>
              <a:t>нейропсихолог</a:t>
            </a:r>
            <a:r>
              <a:rPr lang="ru-RU" sz="1200" kern="1200" dirty="0" smtClean="0">
                <a:solidFill>
                  <a:schemeClr val="tx1"/>
                </a:solidFill>
                <a:latin typeface="+mn-lt"/>
                <a:ea typeface="+mn-ea"/>
                <a:cs typeface="+mn-cs"/>
              </a:rPr>
              <a:t>. Делать уроки надо в проветренном помещении, при хорошем физическом самочувствии, после отдыха. Ребенок не должен быть усталым, голодным и т.п. Подбирать режим смены работы и отдыха следует индивидуально (зачастую путем неоднократных проб и ошибок).</a:t>
            </a:r>
          </a:p>
          <a:p>
            <a:endParaRPr lang="ru-RU" dirty="0"/>
          </a:p>
        </p:txBody>
      </p:sp>
      <p:sp>
        <p:nvSpPr>
          <p:cNvPr id="4" name="Номер слайда 3"/>
          <p:cNvSpPr>
            <a:spLocks noGrp="1"/>
          </p:cNvSpPr>
          <p:nvPr>
            <p:ph type="sldNum" sz="quarter" idx="10"/>
          </p:nvPr>
        </p:nvSpPr>
        <p:spPr/>
        <p:txBody>
          <a:bodyPr/>
          <a:lstStyle/>
          <a:p>
            <a:fld id="{2AB51B4C-119E-450E-8537-87A29E2C5498}"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2. Психологические причины</a:t>
            </a:r>
            <a:endParaRPr lang="ru-RU"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 Из-за чего они появляются?</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AB51B4C-119E-450E-8537-87A29E2C5498}"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err="1" smtClean="0">
                <a:solidFill>
                  <a:schemeClr val="tx1"/>
                </a:solidFill>
                <a:latin typeface="+mn-lt"/>
                <a:ea typeface="+mn-ea"/>
                <a:cs typeface="+mn-cs"/>
              </a:rPr>
              <a:t>Несформированность</a:t>
            </a:r>
            <a:r>
              <a:rPr lang="ru-RU" sz="1200" b="1" kern="1200" dirty="0" smtClean="0">
                <a:solidFill>
                  <a:schemeClr val="tx1"/>
                </a:solidFill>
                <a:latin typeface="+mn-lt"/>
                <a:ea typeface="+mn-ea"/>
                <a:cs typeface="+mn-cs"/>
              </a:rPr>
              <a:t> учебного мотива</a:t>
            </a:r>
            <a:r>
              <a:rPr lang="ru-RU" sz="1200" kern="1200" dirty="0" smtClean="0">
                <a:solidFill>
                  <a:schemeClr val="tx1"/>
                </a:solidFill>
                <a:latin typeface="+mn-lt"/>
                <a:ea typeface="+mn-ea"/>
                <a:cs typeface="+mn-cs"/>
              </a:rPr>
              <a:t> / преобладание игрового мотива над учебным. </a:t>
            </a:r>
          </a:p>
          <a:p>
            <a:r>
              <a:rPr lang="ru-RU" sz="1200" kern="1200" dirty="0" smtClean="0">
                <a:solidFill>
                  <a:schemeClr val="tx1"/>
                </a:solidFill>
                <a:latin typeface="+mn-lt"/>
                <a:ea typeface="+mn-ea"/>
                <a:cs typeface="+mn-cs"/>
              </a:rPr>
              <a:t>Ведущая роль игрового мотива – психологическая норма для дошкольника. Учебный мотив (желание учиться) должен быть сформирован к поступлению в школу, сочетаться с игровым в течение первых месяцев обучения, но постепенно стать преобладающим. В силу ряда факторов (среди которых, с одной стороны, чрезмерно раннее начало обучения дошкольников, а с другой стороны, воспитательная стратегия родителей, направленная на ограждение детей от уместного социального опыта и приобщения к выполнению посильных работ по дому и проч.) учебный мотив у многих современных младших школьников является очень слабым. Проще говоря, ребенок хорошо себя чувствует, когда играет, стремится к игре, но не чувствует интереса к овладению знаниями, выполнению заданий учителя, учеба его не увлекает, в силу чего ребенок практически не способен прилагать самостоятельные усилия в учебной деятельности. Это очень распространенная проблема. </a:t>
            </a:r>
          </a:p>
        </p:txBody>
      </p:sp>
      <p:sp>
        <p:nvSpPr>
          <p:cNvPr id="4" name="Номер слайда 3"/>
          <p:cNvSpPr>
            <a:spLocks noGrp="1"/>
          </p:cNvSpPr>
          <p:nvPr>
            <p:ph type="sldNum" sz="quarter" idx="10"/>
          </p:nvPr>
        </p:nvSpPr>
        <p:spPr/>
        <p:txBody>
          <a:bodyPr/>
          <a:lstStyle/>
          <a:p>
            <a:fld id="{2AB51B4C-119E-450E-8537-87A29E2C5498}"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Общая рекомендация в таких случаях состоит в том, чтобы </a:t>
            </a:r>
            <a:r>
              <a:rPr lang="ru-RU" sz="1200" b="1" kern="1200" dirty="0" smtClean="0">
                <a:solidFill>
                  <a:schemeClr val="tx1"/>
                </a:solidFill>
                <a:latin typeface="+mn-lt"/>
                <a:ea typeface="+mn-ea"/>
                <a:cs typeface="+mn-cs"/>
              </a:rPr>
              <a:t>заниматься с ребенком преимущественно в игровой форме</a:t>
            </a:r>
            <a:r>
              <a:rPr lang="ru-RU" sz="1200" kern="1200" dirty="0" smtClean="0">
                <a:solidFill>
                  <a:schemeClr val="tx1"/>
                </a:solidFill>
                <a:latin typeface="+mn-lt"/>
                <a:ea typeface="+mn-ea"/>
                <a:cs typeface="+mn-cs"/>
              </a:rPr>
              <a:t> и постепенно, по мере того, как его станет увлекать сам процесс учения, снижать игровой компонент. </a:t>
            </a:r>
          </a:p>
          <a:p>
            <a:r>
              <a:rPr lang="ru-RU" sz="1200" kern="1200" dirty="0" smtClean="0">
                <a:solidFill>
                  <a:schemeClr val="tx1"/>
                </a:solidFill>
                <a:latin typeface="+mn-lt"/>
                <a:ea typeface="+mn-ea"/>
                <a:cs typeface="+mn-cs"/>
              </a:rPr>
              <a:t>Абсолютно противопоказано устанавливать жесткий контроль над школьной жизнью ребенка и добиваться таким образом выполнения домашних заданий. Оценки при неусыпном контроле родителя будут, несомненно, лучше. Однако самостоятельный учебный мотив не сформируется. Таким образом, семья, скорее всего, окажется в ловушке: либо пытаться контролировать ребенка до окончания образования, в т.ч. высшего (что относительно легко в младших классах школы, но становится гораздо сложнее начиная с младшего подросткового возраста, сопровождается скандалами, резким ухудшением отношений, да и просто становится непосильным), либо в какой-то момент перестать контролировать подростка с по-прежнему несформированным учебным мотивом (что оборачивается весьма неприятными социальными последствиями). Как бы это ни казалось нелегко, но направить усилия на формирование учебного мотива лучше всего в младшей школе.</a:t>
            </a:r>
          </a:p>
        </p:txBody>
      </p:sp>
      <p:sp>
        <p:nvSpPr>
          <p:cNvPr id="4" name="Номер слайда 3"/>
          <p:cNvSpPr>
            <a:spLocks noGrp="1"/>
          </p:cNvSpPr>
          <p:nvPr>
            <p:ph type="sldNum" sz="quarter" idx="10"/>
          </p:nvPr>
        </p:nvSpPr>
        <p:spPr/>
        <p:txBody>
          <a:bodyPr/>
          <a:lstStyle/>
          <a:p>
            <a:fld id="{2AB51B4C-119E-450E-8537-87A29E2C5498}"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Домашние задания </a:t>
            </a:r>
            <a:r>
              <a:rPr lang="ru-RU" sz="1200" kern="1200" dirty="0" smtClean="0">
                <a:solidFill>
                  <a:schemeClr val="tx1"/>
                </a:solidFill>
                <a:latin typeface="+mn-lt"/>
                <a:ea typeface="+mn-ea"/>
                <a:cs typeface="+mn-cs"/>
              </a:rPr>
              <a:t>(в помощь родителям)</a:t>
            </a:r>
          </a:p>
          <a:p>
            <a:r>
              <a:rPr lang="ru-RU" sz="1200" b="1" kern="1200" dirty="0" smtClean="0">
                <a:solidFill>
                  <a:schemeClr val="tx1"/>
                </a:solidFill>
                <a:latin typeface="+mn-lt"/>
                <a:ea typeface="+mn-ea"/>
                <a:cs typeface="+mn-cs"/>
              </a:rPr>
              <a:t>Психологические аспекты помощи ребенку в выполнении домашних заданий</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Выполнение ребенком домашних заданий является проблемной сферой для многих семей. </a:t>
            </a:r>
          </a:p>
          <a:p>
            <a:r>
              <a:rPr lang="ru-RU" sz="1200" kern="1200" dirty="0" smtClean="0">
                <a:solidFill>
                  <a:schemeClr val="tx1"/>
                </a:solidFill>
                <a:latin typeface="+mn-lt"/>
                <a:ea typeface="+mn-ea"/>
                <a:cs typeface="+mn-cs"/>
              </a:rPr>
              <a:t>Часто дети не справляются с подготовкой уроков самостоятельно (отвлекаются, делают уроки не на должном уровне или тем или иным способом избегают этого), нуждаются в помощи и контроле со стороны родителей. </a:t>
            </a:r>
          </a:p>
        </p:txBody>
      </p:sp>
      <p:sp>
        <p:nvSpPr>
          <p:cNvPr id="4" name="Номер слайда 3"/>
          <p:cNvSpPr>
            <a:spLocks noGrp="1"/>
          </p:cNvSpPr>
          <p:nvPr>
            <p:ph type="sldNum" sz="quarter" idx="10"/>
          </p:nvPr>
        </p:nvSpPr>
        <p:spPr/>
        <p:txBody>
          <a:bodyPr/>
          <a:lstStyle/>
          <a:p>
            <a:fld id="{2AB51B4C-119E-450E-8537-87A29E2C5498}"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Опыт</a:t>
            </a:r>
            <a:r>
              <a:rPr lang="ru-RU" sz="1200" kern="1200" dirty="0" smtClean="0">
                <a:solidFill>
                  <a:schemeClr val="tx1"/>
                </a:solidFill>
                <a:latin typeface="+mn-lt"/>
                <a:ea typeface="+mn-ea"/>
                <a:cs typeface="+mn-cs"/>
              </a:rPr>
              <a:t> неуспеха и выработка </a:t>
            </a:r>
            <a:r>
              <a:rPr lang="ru-RU" sz="1200" b="1" kern="1200" dirty="0" smtClean="0">
                <a:solidFill>
                  <a:schemeClr val="tx1"/>
                </a:solidFill>
                <a:latin typeface="+mn-lt"/>
                <a:ea typeface="+mn-ea"/>
                <a:cs typeface="+mn-cs"/>
              </a:rPr>
              <a:t>негативизма </a:t>
            </a:r>
            <a:r>
              <a:rPr lang="ru-RU" sz="1200" kern="1200" dirty="0" smtClean="0">
                <a:solidFill>
                  <a:schemeClr val="tx1"/>
                </a:solidFill>
                <a:latin typeface="+mn-lt"/>
                <a:ea typeface="+mn-ea"/>
                <a:cs typeface="+mn-cs"/>
              </a:rPr>
              <a:t>по отношению к школе/урокам. </a:t>
            </a:r>
          </a:p>
          <a:p>
            <a:r>
              <a:rPr lang="ru-RU" sz="1200" kern="1200" dirty="0" smtClean="0">
                <a:solidFill>
                  <a:schemeClr val="tx1"/>
                </a:solidFill>
                <a:latin typeface="+mn-lt"/>
                <a:ea typeface="+mn-ea"/>
                <a:cs typeface="+mn-cs"/>
              </a:rPr>
              <a:t>Если ребенок, особенно амбициозный, имел период, когда у него постоянно что-то не получалось, он испытывал по этому поводу ряд весьма неприятных чувств (даже если со стороны этого не было видно). В таком случае ребенку свойственно начинать избегать той деятельности, которая ему приносит негативные переживания. Это распространенная реакция на неудачи и связанные с ними переживания – отказываться от той деятельности, в которой человек неуспешен. </a:t>
            </a:r>
          </a:p>
        </p:txBody>
      </p:sp>
      <p:sp>
        <p:nvSpPr>
          <p:cNvPr id="4" name="Номер слайда 3"/>
          <p:cNvSpPr>
            <a:spLocks noGrp="1"/>
          </p:cNvSpPr>
          <p:nvPr>
            <p:ph type="sldNum" sz="quarter" idx="10"/>
          </p:nvPr>
        </p:nvSpPr>
        <p:spPr/>
        <p:txBody>
          <a:bodyPr/>
          <a:lstStyle/>
          <a:p>
            <a:fld id="{2AB51B4C-119E-450E-8537-87A29E2C5498}"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Особенно тяжелы ситуации, когда ребенок не просто не справлялся с учебой, но и </a:t>
            </a:r>
            <a:r>
              <a:rPr lang="ru-RU" sz="1200" b="1" kern="1200" dirty="0" smtClean="0">
                <a:solidFill>
                  <a:schemeClr val="tx1"/>
                </a:solidFill>
                <a:latin typeface="+mn-lt"/>
                <a:ea typeface="+mn-ea"/>
                <a:cs typeface="+mn-cs"/>
              </a:rPr>
              <a:t>подвергался критике</a:t>
            </a:r>
            <a:r>
              <a:rPr lang="ru-RU" sz="1200" kern="1200" dirty="0" smtClean="0">
                <a:solidFill>
                  <a:schemeClr val="tx1"/>
                </a:solidFill>
                <a:latin typeface="+mn-lt"/>
                <a:ea typeface="+mn-ea"/>
                <a:cs typeface="+mn-cs"/>
              </a:rPr>
              <a:t>, оскорблениям, унижениям за неуспех со стороны взрослых. </a:t>
            </a:r>
          </a:p>
          <a:p>
            <a:r>
              <a:rPr lang="ru-RU" sz="1200" kern="1200" dirty="0" smtClean="0">
                <a:solidFill>
                  <a:schemeClr val="tx1"/>
                </a:solidFill>
                <a:latin typeface="+mn-lt"/>
                <a:ea typeface="+mn-ea"/>
                <a:cs typeface="+mn-cs"/>
              </a:rPr>
              <a:t>Надо понимать, что критика и оскорбления – не всегда нечто вопиющее. В сердцах оброненная фраза «Ну, что ж ты за бестолковый-то такой!» или «Как же можно такую простую вещь не понимать?» может глубоко врезаться в память ребенка и сильно его ранить. Ирония над неуклюжестью или медленным темпом деятельности ребенка также является очень неблагоприятной, обижает детей.</a:t>
            </a:r>
          </a:p>
        </p:txBody>
      </p:sp>
      <p:sp>
        <p:nvSpPr>
          <p:cNvPr id="4" name="Номер слайда 3"/>
          <p:cNvSpPr>
            <a:spLocks noGrp="1"/>
          </p:cNvSpPr>
          <p:nvPr>
            <p:ph type="sldNum" sz="quarter" idx="10"/>
          </p:nvPr>
        </p:nvSpPr>
        <p:spPr/>
        <p:txBody>
          <a:bodyPr/>
          <a:lstStyle/>
          <a:p>
            <a:fld id="{2AB51B4C-119E-450E-8537-87A29E2C5498}"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Коррекция негативизма </a:t>
            </a:r>
            <a:r>
              <a:rPr lang="ru-RU" sz="1200" b="1" kern="1200" dirty="0" smtClean="0">
                <a:solidFill>
                  <a:schemeClr val="tx1"/>
                </a:solidFill>
                <a:latin typeface="+mn-lt"/>
                <a:ea typeface="+mn-ea"/>
                <a:cs typeface="+mn-cs"/>
              </a:rPr>
              <a:t>требует от родителей терпения и такта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Нужно хвалить ребенка за успехи, даже минимальные. Реагировать на неудачи следует спокойно, сдержанно, доброжелательно. Нужно ободрять ребенка: «Сейчас получилось действительно не очень хорошо, но ты еще постараешься, я тебе помогу. И постепенно всё получится». </a:t>
            </a:r>
          </a:p>
        </p:txBody>
      </p:sp>
      <p:sp>
        <p:nvSpPr>
          <p:cNvPr id="4" name="Номер слайда 3"/>
          <p:cNvSpPr>
            <a:spLocks noGrp="1"/>
          </p:cNvSpPr>
          <p:nvPr>
            <p:ph type="sldNum" sz="quarter" idx="10"/>
          </p:nvPr>
        </p:nvSpPr>
        <p:spPr/>
        <p:txBody>
          <a:bodyPr/>
          <a:lstStyle/>
          <a:p>
            <a:fld id="{2AB51B4C-119E-450E-8537-87A29E2C5498}"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Обязательно </a:t>
            </a:r>
            <a:r>
              <a:rPr lang="ru-RU" sz="1200" b="1" kern="1200" dirty="0" smtClean="0">
                <a:solidFill>
                  <a:schemeClr val="tx1"/>
                </a:solidFill>
                <a:latin typeface="+mn-lt"/>
                <a:ea typeface="+mn-ea"/>
                <a:cs typeface="+mn-cs"/>
              </a:rPr>
              <a:t>должна быть сфера жизни</a:t>
            </a:r>
            <a:r>
              <a:rPr lang="ru-RU" sz="1200" kern="1200" dirty="0" smtClean="0">
                <a:solidFill>
                  <a:schemeClr val="tx1"/>
                </a:solidFill>
                <a:latin typeface="+mn-lt"/>
                <a:ea typeface="+mn-ea"/>
                <a:cs typeface="+mn-cs"/>
              </a:rPr>
              <a:t> родителя и ребенка, </a:t>
            </a:r>
            <a:r>
              <a:rPr lang="ru-RU" sz="1200" b="1" kern="1200" dirty="0" smtClean="0">
                <a:solidFill>
                  <a:schemeClr val="tx1"/>
                </a:solidFill>
                <a:latin typeface="+mn-lt"/>
                <a:ea typeface="+mn-ea"/>
                <a:cs typeface="+mn-cs"/>
              </a:rPr>
              <a:t>не связанная с уроками</a:t>
            </a:r>
            <a:r>
              <a:rPr lang="ru-RU" sz="1200" kern="1200" dirty="0" smtClean="0">
                <a:solidFill>
                  <a:schemeClr val="tx1"/>
                </a:solidFill>
                <a:latin typeface="+mn-lt"/>
                <a:ea typeface="+mn-ea"/>
                <a:cs typeface="+mn-cs"/>
              </a:rPr>
              <a:t>, — игры, прогулки, чтение, совместные приятные занятия. Не бойтесь оказать таким образом «антипедагогическое воздействие» и как бы подтвердить ребенку, что можно плохо учиться и получать приятный досуг. Ребенку нужна поддержка и понимание того, что родители любят его в любом случае. Это придаст ему сил справляться с трудностями в учебе.</a:t>
            </a:r>
          </a:p>
        </p:txBody>
      </p:sp>
      <p:sp>
        <p:nvSpPr>
          <p:cNvPr id="4" name="Номер слайда 3"/>
          <p:cNvSpPr>
            <a:spLocks noGrp="1"/>
          </p:cNvSpPr>
          <p:nvPr>
            <p:ph type="sldNum" sz="quarter" idx="10"/>
          </p:nvPr>
        </p:nvSpPr>
        <p:spPr/>
        <p:txBody>
          <a:bodyPr/>
          <a:lstStyle/>
          <a:p>
            <a:fld id="{2AB51B4C-119E-450E-8537-87A29E2C5498}"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Существует специфическая для подростков ситуация, осложняющая учебную деятельность – </a:t>
            </a:r>
            <a:r>
              <a:rPr lang="ru-RU" sz="1200" b="1" kern="1200" dirty="0" smtClean="0">
                <a:solidFill>
                  <a:schemeClr val="tx1"/>
                </a:solidFill>
                <a:latin typeface="+mn-lt"/>
                <a:ea typeface="+mn-ea"/>
                <a:cs typeface="+mn-cs"/>
              </a:rPr>
              <a:t>особая групповая динамика</a:t>
            </a:r>
            <a:r>
              <a:rPr lang="ru-RU" sz="1200" kern="1200" dirty="0" smtClean="0">
                <a:solidFill>
                  <a:schemeClr val="tx1"/>
                </a:solidFill>
                <a:latin typeface="+mn-lt"/>
                <a:ea typeface="+mn-ea"/>
                <a:cs typeface="+mn-cs"/>
              </a:rPr>
              <a:t> (система отношений в классе или значимой группе сверстников), при которой хорошо учащиеся </a:t>
            </a:r>
            <a:r>
              <a:rPr lang="ru-RU" sz="1200" b="1" kern="1200" dirty="0" smtClean="0">
                <a:solidFill>
                  <a:schemeClr val="tx1"/>
                </a:solidFill>
                <a:latin typeface="+mn-lt"/>
                <a:ea typeface="+mn-ea"/>
                <a:cs typeface="+mn-cs"/>
              </a:rPr>
              <a:t>дети становятся непопулярными</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Следовательно, либо они подвергаются прессингу – высмеиванию, мелким нападкам, бойкотам, либо начинают хуже учиться, чтобы повысить свой статус.</a:t>
            </a:r>
          </a:p>
        </p:txBody>
      </p:sp>
      <p:sp>
        <p:nvSpPr>
          <p:cNvPr id="4" name="Номер слайда 3"/>
          <p:cNvSpPr>
            <a:spLocks noGrp="1"/>
          </p:cNvSpPr>
          <p:nvPr>
            <p:ph type="sldNum" sz="quarter" idx="10"/>
          </p:nvPr>
        </p:nvSpPr>
        <p:spPr/>
        <p:txBody>
          <a:bodyPr/>
          <a:lstStyle/>
          <a:p>
            <a:fld id="{2AB51B4C-119E-450E-8537-87A29E2C5498}"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такая ситуация обнаружена, на это обязательно </a:t>
            </a:r>
            <a:r>
              <a:rPr lang="ru-RU" sz="1200" b="1" kern="1200" dirty="0" smtClean="0">
                <a:solidFill>
                  <a:schemeClr val="tx1"/>
                </a:solidFill>
                <a:latin typeface="+mn-lt"/>
                <a:ea typeface="+mn-ea"/>
                <a:cs typeface="+mn-cs"/>
              </a:rPr>
              <a:t>нужно обратить внимание классного руководителя</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экстренных случаях, когда не удается наладить отношения и организовать нормальную учебную среду (а часто речь идет уже не о психологическом комфорте, а о физической безопасности подростка), рекомендуется перевести учащегося в другую школу. Кроме того, подростку в такой ситуации нужна психологическая поддержка.</a:t>
            </a:r>
          </a:p>
        </p:txBody>
      </p:sp>
      <p:sp>
        <p:nvSpPr>
          <p:cNvPr id="4" name="Номер слайда 3"/>
          <p:cNvSpPr>
            <a:spLocks noGrp="1"/>
          </p:cNvSpPr>
          <p:nvPr>
            <p:ph type="sldNum" sz="quarter" idx="10"/>
          </p:nvPr>
        </p:nvSpPr>
        <p:spPr/>
        <p:txBody>
          <a:bodyPr/>
          <a:lstStyle/>
          <a:p>
            <a:fld id="{2AB51B4C-119E-450E-8537-87A29E2C5498}"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Несовпадение знаний</a:t>
            </a:r>
            <a:r>
              <a:rPr lang="ru-RU" sz="1200" kern="1200" dirty="0" smtClean="0">
                <a:solidFill>
                  <a:schemeClr val="tx1"/>
                </a:solidFill>
                <a:latin typeface="+mn-lt"/>
                <a:ea typeface="+mn-ea"/>
                <a:cs typeface="+mn-cs"/>
              </a:rPr>
              <a:t> (чему учит педагог) и </a:t>
            </a:r>
            <a:r>
              <a:rPr lang="ru-RU" sz="1200" b="1" kern="1200" dirty="0" smtClean="0">
                <a:solidFill>
                  <a:schemeClr val="tx1"/>
                </a:solidFill>
                <a:latin typeface="+mn-lt"/>
                <a:ea typeface="+mn-ea"/>
                <a:cs typeface="+mn-cs"/>
              </a:rPr>
              <a:t>способа применения этих знаний</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Речь идет о том, что в школе зачастую объясняют правила, но не обучают способам их применения. У некоторых детей спонтанно складывается правильный способ, а у некоторых – нет. Например, ребенок может знать и уметь ответить, что «не с глаголом пишется раздельно», но не понимать, что нужно сделать – по шагам – чтобы это правило применить. Эта проблема есть очень у многих детей и с ней, при определенном терпении, можно справиться в домашних условиях. Нужно выяснить, что именно у ребенка не получается, на чем конкретно происходит сбой, что неправильного в способе применения того или иного правила.</a:t>
            </a:r>
          </a:p>
        </p:txBody>
      </p:sp>
      <p:sp>
        <p:nvSpPr>
          <p:cNvPr id="4" name="Номер слайда 3"/>
          <p:cNvSpPr>
            <a:spLocks noGrp="1"/>
          </p:cNvSpPr>
          <p:nvPr>
            <p:ph type="sldNum" sz="quarter" idx="10"/>
          </p:nvPr>
        </p:nvSpPr>
        <p:spPr/>
        <p:txBody>
          <a:bodyPr/>
          <a:lstStyle/>
          <a:p>
            <a:fld id="{2AB51B4C-119E-450E-8537-87A29E2C5498}"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ребенок раз за разом совершает похожие ошибки, и объяснения ему не помогают, рекомендуется действовать по следующему алгоритму: </a:t>
            </a:r>
          </a:p>
        </p:txBody>
      </p:sp>
      <p:sp>
        <p:nvSpPr>
          <p:cNvPr id="4" name="Номер слайда 3"/>
          <p:cNvSpPr>
            <a:spLocks noGrp="1"/>
          </p:cNvSpPr>
          <p:nvPr>
            <p:ph type="sldNum" sz="quarter" idx="10"/>
          </p:nvPr>
        </p:nvSpPr>
        <p:spPr/>
        <p:txBody>
          <a:bodyPr/>
          <a:lstStyle/>
          <a:p>
            <a:fld id="{2AB51B4C-119E-450E-8537-87A29E2C5498}"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1. Задать вопрос «Как ты это делаешь? Что ты делаешь, чтобы…?».</a:t>
            </a:r>
          </a:p>
        </p:txBody>
      </p:sp>
      <p:sp>
        <p:nvSpPr>
          <p:cNvPr id="4" name="Номер слайда 3"/>
          <p:cNvSpPr>
            <a:spLocks noGrp="1"/>
          </p:cNvSpPr>
          <p:nvPr>
            <p:ph type="sldNum" sz="quarter" idx="10"/>
          </p:nvPr>
        </p:nvSpPr>
        <p:spPr/>
        <p:txBody>
          <a:bodyPr/>
          <a:lstStyle/>
          <a:p>
            <a:fld id="{2AB51B4C-119E-450E-8537-87A29E2C5498}"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2. Записать дословно, что отвечает ребенок. Не перебивать, не корректировать раньше времени.</a:t>
            </a:r>
          </a:p>
        </p:txBody>
      </p:sp>
      <p:sp>
        <p:nvSpPr>
          <p:cNvPr id="4" name="Номер слайда 3"/>
          <p:cNvSpPr>
            <a:spLocks noGrp="1"/>
          </p:cNvSpPr>
          <p:nvPr>
            <p:ph type="sldNum" sz="quarter" idx="10"/>
          </p:nvPr>
        </p:nvSpPr>
        <p:spPr/>
        <p:txBody>
          <a:bodyPr/>
          <a:lstStyle/>
          <a:p>
            <a:fld id="{2AB51B4C-119E-450E-8537-87A29E2C5498}"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Сталкиваясь с подобными проблемами, родители обычно задают такие вопросы: </a:t>
            </a:r>
          </a:p>
          <a:p>
            <a:r>
              <a:rPr lang="ru-RU" sz="1200" kern="1200" dirty="0" smtClean="0">
                <a:solidFill>
                  <a:schemeClr val="tx1"/>
                </a:solidFill>
                <a:latin typeface="+mn-lt"/>
                <a:ea typeface="+mn-ea"/>
                <a:cs typeface="+mn-cs"/>
              </a:rPr>
              <a:t>1. Как правильно помогать ребенку в выполнении домашних заданий? </a:t>
            </a:r>
          </a:p>
          <a:p>
            <a:r>
              <a:rPr lang="ru-RU" sz="1200" kern="1200" dirty="0" smtClean="0">
                <a:solidFill>
                  <a:schemeClr val="tx1"/>
                </a:solidFill>
                <a:latin typeface="+mn-lt"/>
                <a:ea typeface="+mn-ea"/>
                <a:cs typeface="+mn-cs"/>
              </a:rPr>
              <a:t>2. Какие формы контроля выбрать, чтобы это шло на пользу? </a:t>
            </a:r>
          </a:p>
          <a:p>
            <a:r>
              <a:rPr lang="ru-RU" sz="1200" kern="1200" dirty="0" smtClean="0">
                <a:solidFill>
                  <a:schemeClr val="tx1"/>
                </a:solidFill>
                <a:latin typeface="+mn-lt"/>
                <a:ea typeface="+mn-ea"/>
                <a:cs typeface="+mn-cs"/>
              </a:rPr>
              <a:t>3. Какими могут быть причины сложностей ребенка?</a:t>
            </a:r>
          </a:p>
          <a:p>
            <a:r>
              <a:rPr lang="ru-RU" sz="1200" kern="1200" dirty="0" smtClean="0">
                <a:solidFill>
                  <a:schemeClr val="tx1"/>
                </a:solidFill>
                <a:latin typeface="+mn-lt"/>
                <a:ea typeface="+mn-ea"/>
                <a:cs typeface="+mn-cs"/>
              </a:rPr>
              <a:t>Ниже даны стандартные рекомендации и описаны самые типичные причины сложностей при выполнении домашних заданий. Возможно, они Вам помогут в понимании и коррекции сложившейся ситуации.</a:t>
            </a:r>
          </a:p>
        </p:txBody>
      </p:sp>
      <p:sp>
        <p:nvSpPr>
          <p:cNvPr id="4" name="Номер слайда 3"/>
          <p:cNvSpPr>
            <a:spLocks noGrp="1"/>
          </p:cNvSpPr>
          <p:nvPr>
            <p:ph type="sldNum" sz="quarter" idx="10"/>
          </p:nvPr>
        </p:nvSpPr>
        <p:spPr/>
        <p:txBody>
          <a:bodyPr/>
          <a:lstStyle/>
          <a:p>
            <a:fld id="{2AB51B4C-119E-450E-8537-87A29E2C5498}"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3. Найти ошибку в способе (вместе с ребенком, насколько позволяют возможности).</a:t>
            </a:r>
          </a:p>
        </p:txBody>
      </p:sp>
      <p:sp>
        <p:nvSpPr>
          <p:cNvPr id="4" name="Номер слайда 3"/>
          <p:cNvSpPr>
            <a:spLocks noGrp="1"/>
          </p:cNvSpPr>
          <p:nvPr>
            <p:ph type="sldNum" sz="quarter" idx="10"/>
          </p:nvPr>
        </p:nvSpPr>
        <p:spPr/>
        <p:txBody>
          <a:bodyPr/>
          <a:lstStyle/>
          <a:p>
            <a:fld id="{2AB51B4C-119E-450E-8537-87A29E2C5498}"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4. Скорректировать ошибку в способе.</a:t>
            </a:r>
          </a:p>
        </p:txBody>
      </p:sp>
      <p:sp>
        <p:nvSpPr>
          <p:cNvPr id="4" name="Номер слайда 3"/>
          <p:cNvSpPr>
            <a:spLocks noGrp="1"/>
          </p:cNvSpPr>
          <p:nvPr>
            <p:ph type="sldNum" sz="quarter" idx="10"/>
          </p:nvPr>
        </p:nvSpPr>
        <p:spPr/>
        <p:txBody>
          <a:bodyPr/>
          <a:lstStyle/>
          <a:p>
            <a:fld id="{2AB51B4C-119E-450E-8537-87A29E2C5498}"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5. Новый правильный способ оформить в виде наглядного материала (лучше, чтобы ребенок это сделал по максимуму сам; если не получается, то нужно, чтобы он хотя бы участвовал) и разместить на рабочем месте (чтобы можно было смотреть). </a:t>
            </a:r>
          </a:p>
        </p:txBody>
      </p:sp>
      <p:sp>
        <p:nvSpPr>
          <p:cNvPr id="4" name="Номер слайда 3"/>
          <p:cNvSpPr>
            <a:spLocks noGrp="1"/>
          </p:cNvSpPr>
          <p:nvPr>
            <p:ph type="sldNum" sz="quarter" idx="10"/>
          </p:nvPr>
        </p:nvSpPr>
        <p:spPr/>
        <p:txBody>
          <a:bodyPr/>
          <a:lstStyle/>
          <a:p>
            <a:fld id="{2AB51B4C-119E-450E-8537-87A29E2C5498}"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6. Включить первым или последним пунктом в новый способ обращение к этому наглядному материалу.</a:t>
            </a:r>
          </a:p>
          <a:p>
            <a:r>
              <a:rPr lang="ru-RU" sz="1200" kern="1200" dirty="0" smtClean="0">
                <a:solidFill>
                  <a:schemeClr val="tx1"/>
                </a:solidFill>
                <a:latin typeface="+mn-lt"/>
                <a:ea typeface="+mn-ea"/>
                <a:cs typeface="+mn-cs"/>
              </a:rPr>
              <a:t>Если Вы узнали свою ситуацию в одной из описанных, Вы можете попробовать решить проблему самостоятельно, используя наши рекомендации. Однако это не всегда удается. Если Вы чувствуете, что не справляетесь (за несколько недель не наступает заметных изменений), целесообразно обратиться за помощью специалиста-психолога.</a:t>
            </a:r>
          </a:p>
        </p:txBody>
      </p:sp>
      <p:sp>
        <p:nvSpPr>
          <p:cNvPr id="4" name="Номер слайда 3"/>
          <p:cNvSpPr>
            <a:spLocks noGrp="1"/>
          </p:cNvSpPr>
          <p:nvPr>
            <p:ph type="sldNum" sz="quarter" idx="10"/>
          </p:nvPr>
        </p:nvSpPr>
        <p:spPr/>
        <p:txBody>
          <a:bodyPr/>
          <a:lstStyle/>
          <a:p>
            <a:fld id="{2AB51B4C-119E-450E-8537-87A29E2C5498}"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3. Семейные причины</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AB51B4C-119E-450E-8537-87A29E2C5498}"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Семья на «дошкольной стадии».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Жизнь семьи – это, с точки зрения психологии семейных отношений, последовательность определенных фаз, этапов. Например, для четы молодоженов характерна своя система отношений и актуальны одни проблемы, с рождением ребенка отношения между мужем и женой перестраиваются, актуальными и требующими решения становятся уже другие проблемы. И так далее. Дошкольное детство — это время гораздо более спокойное для семьи, чем младенчество и ранний возраст. Ребенок-дошкольник уже несколько отдаляется от родителей, приобретает навыки самостоятельности, не требует столько заботы о себе и ежеминутного присутствия матери, но общество еще не предъявляет к нему практически никаких требований. </a:t>
            </a:r>
          </a:p>
        </p:txBody>
      </p:sp>
      <p:sp>
        <p:nvSpPr>
          <p:cNvPr id="4" name="Номер слайда 3"/>
          <p:cNvSpPr>
            <a:spLocks noGrp="1"/>
          </p:cNvSpPr>
          <p:nvPr>
            <p:ph type="sldNum" sz="quarter" idx="10"/>
          </p:nvPr>
        </p:nvSpPr>
        <p:spPr/>
        <p:txBody>
          <a:bodyPr/>
          <a:lstStyle/>
          <a:p>
            <a:fld id="{2AB51B4C-119E-450E-8537-87A29E2C5498}"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Начало школьного обучения</a:t>
            </a:r>
            <a:r>
              <a:rPr lang="ru-RU" sz="1200" kern="1200" dirty="0" smtClean="0">
                <a:solidFill>
                  <a:schemeClr val="tx1"/>
                </a:solidFill>
                <a:latin typeface="+mn-lt"/>
                <a:ea typeface="+mn-ea"/>
                <a:cs typeface="+mn-cs"/>
              </a:rPr>
              <a:t> – это проверка всей семьи на «социальную адекватность», на то, насколько семье удалось адаптироваться самой и научить ребенка действовать в соответствии с требованиями социальной среды. Ребенок школьного возраста должен соблюдать режим дня, быть дисциплинированным в классе (причем брать себя в руки самостоятельно, ведь мамы нет рядом с ним за партой), записывать домашние задания и т.д. Иногда складывается так, что фактически семья вступила в «школьную» фазу (ребенок пошел в первый класс), а психологически – весь уклад жизни семьи остался на «дошкольной стадии». В этой ситуации закономерно возникают проблемы с дисциплиной: требования социальной среды к дошкольнику и младшему школьнику, как мы уже сказали, сильно различаются, а ребенок к этим требованиям не готов.</a:t>
            </a:r>
          </a:p>
        </p:txBody>
      </p:sp>
      <p:sp>
        <p:nvSpPr>
          <p:cNvPr id="4" name="Номер слайда 3"/>
          <p:cNvSpPr>
            <a:spLocks noGrp="1"/>
          </p:cNvSpPr>
          <p:nvPr>
            <p:ph type="sldNum" sz="quarter" idx="10"/>
          </p:nvPr>
        </p:nvSpPr>
        <p:spPr/>
        <p:txBody>
          <a:bodyPr/>
          <a:lstStyle/>
          <a:p>
            <a:fld id="{2AB51B4C-119E-450E-8537-87A29E2C5498}"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Привлечение к себе внимания.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Есть семьи, в которых общение ребенка с родителями ограничено «проблемными областями». Пока у ребенка все нормально – родители занимаются своими делами. Такая ситуация далеко не обязательно связана с пренебрежением к ребенку: родители могут быть очень заняты на работе, нуждаться в заработках и не иметь возможности уделить ребенку больше времени, ухаживать за больным членом семьи т.д. Однако ребенок чаще всего неосознанно воспринимает такое положение дел как пренебрежение и начинать создавать (неумышленно) проблемы. Тогда взрослые переключают свое внимание на ребенка, чтобы ему помочь. Цель ребенка, таким образом, достигнута.</a:t>
            </a:r>
          </a:p>
        </p:txBody>
      </p:sp>
      <p:sp>
        <p:nvSpPr>
          <p:cNvPr id="4" name="Номер слайда 3"/>
          <p:cNvSpPr>
            <a:spLocks noGrp="1"/>
          </p:cNvSpPr>
          <p:nvPr>
            <p:ph type="sldNum" sz="quarter" idx="10"/>
          </p:nvPr>
        </p:nvSpPr>
        <p:spPr/>
        <p:txBody>
          <a:bodyPr/>
          <a:lstStyle/>
          <a:p>
            <a:fld id="{2AB51B4C-119E-450E-8537-87A29E2C5498}"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Ребенок — «буфер» в конфликтных отношениях между другими членами семьи.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Проблемы ребенка с выполнением домашних заданий могут быть симптомом конфликтных отношений между взрослыми. Например, мама и бабушка спорят по поводу того, кто лучше следит за ребенком и более правильно помогает ему. Ребенок, любящий их обеих, становится неуспешным, чтобы бабушка не «победила» маму или наоборот. Такое поведение ребенка, естественно, не является осознанным и умышленным. Также проблемы ребенка могут отвлекать взрослых от ссор между собой – если ребенок совершенно не в состоянии заниматься самостоятельно и выполнение домашних заданий происходит очень медленно, то времени и сил на ссоры попросту не остается.</a:t>
            </a:r>
          </a:p>
        </p:txBody>
      </p:sp>
      <p:sp>
        <p:nvSpPr>
          <p:cNvPr id="4" name="Номер слайда 3"/>
          <p:cNvSpPr>
            <a:spLocks noGrp="1"/>
          </p:cNvSpPr>
          <p:nvPr>
            <p:ph type="sldNum" sz="quarter" idx="10"/>
          </p:nvPr>
        </p:nvSpPr>
        <p:spPr/>
        <p:txBody>
          <a:bodyPr/>
          <a:lstStyle/>
          <a:p>
            <a:fld id="{2AB51B4C-119E-450E-8537-87A29E2C5498}"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при выявлении психологических причин многие семьи могут справиться своими силами, используя стандартные рекомендации, то подозрение на то, что сложности ребенка связаны с более широкими семейными проблемами, является серьезным поводом для психологического консультирования. Такого рода проблемы очень сложно не только решить, но и точно диагностировать самостоятельно. Для адекватной диагностики и коррекции нужен и взгляд извне, и ряд специальных знаний. Гармонизация семейных отношений всегда благотворно сказывается на состоянии ребенка. При благоприятном психологическом климате в семье дети лучше себя чувствуют и достигают больших успехов.</a:t>
            </a:r>
          </a:p>
        </p:txBody>
      </p:sp>
      <p:sp>
        <p:nvSpPr>
          <p:cNvPr id="4" name="Номер слайда 3"/>
          <p:cNvSpPr>
            <a:spLocks noGrp="1"/>
          </p:cNvSpPr>
          <p:nvPr>
            <p:ph type="sldNum" sz="quarter" idx="10"/>
          </p:nvPr>
        </p:nvSpPr>
        <p:spPr/>
        <p:txBody>
          <a:bodyPr/>
          <a:lstStyle/>
          <a:p>
            <a:fld id="{2AB51B4C-119E-450E-8537-87A29E2C5498}"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Типичные ошибки родителей</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Есть две типичные ошибки, которые родители совершают, помогая ребенку в чем-то или контролируя его действия. </a:t>
            </a:r>
          </a:p>
          <a:p>
            <a:endParaRPr lang="ru-RU" dirty="0"/>
          </a:p>
        </p:txBody>
      </p:sp>
      <p:sp>
        <p:nvSpPr>
          <p:cNvPr id="4" name="Номер слайда 3"/>
          <p:cNvSpPr>
            <a:spLocks noGrp="1"/>
          </p:cNvSpPr>
          <p:nvPr>
            <p:ph type="sldNum" sz="quarter" idx="10"/>
          </p:nvPr>
        </p:nvSpPr>
        <p:spPr/>
        <p:txBody>
          <a:bodyPr/>
          <a:lstStyle/>
          <a:p>
            <a:fld id="{2AB51B4C-119E-450E-8537-87A29E2C5498}"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Вместо заключения хотим еще раз сказать, что сложности ребенка в школьной жизни нельзя оставлять без внимания. Многое в его взрослой жизни зависит от того, насколько он успешен в учебе. Однако тактика «контролировать и заставлять» на практике является крайне неэффективной. Общие рекомендации помогают многим семьям выявить и исправить некоторые проблемы. Но каждая конкретная семья уникальна, общие рекомендации не всегда работают.</a:t>
            </a:r>
          </a:p>
          <a:p>
            <a:r>
              <a:rPr lang="ru-RU" sz="1200" kern="1200" dirty="0" smtClean="0">
                <a:solidFill>
                  <a:schemeClr val="tx1"/>
                </a:solidFill>
                <a:latin typeface="+mn-lt"/>
                <a:ea typeface="+mn-ea"/>
                <a:cs typeface="+mn-cs"/>
              </a:rPr>
              <a:t>При необходимости разобраться в конкретной ситуации Вашей семьи, Вы можете получить консультацию психолога.</a:t>
            </a:r>
          </a:p>
        </p:txBody>
      </p:sp>
      <p:sp>
        <p:nvSpPr>
          <p:cNvPr id="4" name="Номер слайда 3"/>
          <p:cNvSpPr>
            <a:spLocks noGrp="1"/>
          </p:cNvSpPr>
          <p:nvPr>
            <p:ph type="sldNum" sz="quarter" idx="10"/>
          </p:nvPr>
        </p:nvSpPr>
        <p:spPr/>
        <p:txBody>
          <a:bodyPr/>
          <a:lstStyle/>
          <a:p>
            <a:fld id="{2AB51B4C-119E-450E-8537-87A29E2C5498}"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Э.Уайт. Воспитание детей. 26-27.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 как в любой хорошо организованной школе учителя сами накапливают важные знания, так и мать, основной учитель в доме, должна в первую очередь приобретать наиболее ценные жизненные уроки. Родители обязаны произносить верные слова... Каждый день родители должны брать в школе Христа уроки у Того, Кто любит их. Тогда рассказ о Божьей вечной любви будет повторяться в домашней школе детям. Следовательно, еще до того, как разовьется детский разум, дети смогут перенимать правильный настрой от своих родителей.»</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AB51B4C-119E-450E-8537-87A29E2C5498}"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Молитва.</a:t>
            </a:r>
            <a:endParaRPr lang="ru-RU" sz="1200" kern="1200" smtClean="0">
              <a:solidFill>
                <a:schemeClr val="tx1"/>
              </a:solidFill>
              <a:latin typeface="+mn-lt"/>
              <a:ea typeface="+mn-ea"/>
              <a:cs typeface="+mn-cs"/>
            </a:endParaRPr>
          </a:p>
          <a:p>
            <a:endParaRPr lang="ru-RU"/>
          </a:p>
        </p:txBody>
      </p:sp>
      <p:sp>
        <p:nvSpPr>
          <p:cNvPr id="4" name="Номер слайда 3"/>
          <p:cNvSpPr>
            <a:spLocks noGrp="1"/>
          </p:cNvSpPr>
          <p:nvPr>
            <p:ph type="sldNum" sz="quarter" idx="10"/>
          </p:nvPr>
        </p:nvSpPr>
        <p:spPr/>
        <p:txBody>
          <a:bodyPr/>
          <a:lstStyle/>
          <a:p>
            <a:fld id="{2AB51B4C-119E-450E-8537-87A29E2C5498}" type="slidenum">
              <a:rPr lang="ru-RU" smtClean="0"/>
              <a:pPr/>
              <a:t>42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1. Стараются помочь ребенку, когда он об этом не просил.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Руководствуются при этом лучшими побуждениями: чтобы ребенок достиг более хорошего результата, быстрее научился, почувствовал поддержку и т.д.</a:t>
            </a:r>
          </a:p>
          <a:p>
            <a:endParaRPr lang="ru-RU" dirty="0"/>
          </a:p>
        </p:txBody>
      </p:sp>
      <p:sp>
        <p:nvSpPr>
          <p:cNvPr id="4" name="Номер слайда 3"/>
          <p:cNvSpPr>
            <a:spLocks noGrp="1"/>
          </p:cNvSpPr>
          <p:nvPr>
            <p:ph type="sldNum" sz="quarter" idx="10"/>
          </p:nvPr>
        </p:nvSpPr>
        <p:spPr/>
        <p:txBody>
          <a:bodyPr/>
          <a:lstStyle/>
          <a:p>
            <a:fld id="{2AB51B4C-119E-450E-8537-87A29E2C5498}"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2. Не помогают, когда, наоборот, ребенок просит в чем-то помочь.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Происходит это обычно либо в силу того, что родитель не замечает непрямых сигналов ребенка о том, что требуется помощь (таких, например, как хныканье, резкое захлопывание книжки или тетрадки, жалобы «Не получается!» и проч.) либо из-за чрезмерного стремления родителей научить ребенка самостоятельности, стойкости, волевым качествам.</a:t>
            </a:r>
          </a:p>
          <a:p>
            <a:endParaRPr lang="ru-RU" dirty="0"/>
          </a:p>
        </p:txBody>
      </p:sp>
      <p:sp>
        <p:nvSpPr>
          <p:cNvPr id="4" name="Номер слайда 3"/>
          <p:cNvSpPr>
            <a:spLocks noGrp="1"/>
          </p:cNvSpPr>
          <p:nvPr>
            <p:ph type="sldNum" sz="quarter" idx="10"/>
          </p:nvPr>
        </p:nvSpPr>
        <p:spPr/>
        <p:txBody>
          <a:bodyPr/>
          <a:lstStyle/>
          <a:p>
            <a:fld id="{2AB51B4C-119E-450E-8537-87A29E2C5498}"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Правила оказания помощи и контроля.</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AB51B4C-119E-450E-8537-87A29E2C5498}"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1. Чем меньше помощи и контроля, тем лучше.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 тем, с чем ребенок может справиться сам, пусть он справляется сам.</a:t>
            </a:r>
          </a:p>
        </p:txBody>
      </p:sp>
      <p:sp>
        <p:nvSpPr>
          <p:cNvPr id="4" name="Номер слайда 3"/>
          <p:cNvSpPr>
            <a:spLocks noGrp="1"/>
          </p:cNvSpPr>
          <p:nvPr>
            <p:ph type="sldNum" sz="quarter" idx="10"/>
          </p:nvPr>
        </p:nvSpPr>
        <p:spPr/>
        <p:txBody>
          <a:bodyPr/>
          <a:lstStyle/>
          <a:p>
            <a:fld id="{2AB51B4C-119E-450E-8537-87A29E2C5498}"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2. Помогать и контролировать можно по-разному.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Иногда достаточно просто обратить внимание ребенка на что-то  ( «Посмотри, всё ли у тебя правильно», «Что тебе еще нужно сделать?», «Напоминаю, что после обеда нужно садиться за уроки»), но бывают и ситуации, когда взрослому приходится фактически делать уроки вместе с ребенком. Важно, чтобы помощь и контроль были дозированными и оказывались по минимуму. К более «массированной» помощи следует прибегать только после того, как не помогла помощь в меньшем объеме.</a:t>
            </a:r>
            <a:r>
              <a:rPr lang="ru-RU" dirty="0" smtClean="0"/>
              <a:t> </a:t>
            </a:r>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2AB51B4C-119E-450E-8537-87A29E2C5498}"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7/19/2014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7/19/2014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7/19/2014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7/19/2014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7/19/2014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JPG"/>
          <p:cNvPicPr>
            <a:picLocks noChangeAspect="1"/>
          </p:cNvPicPr>
          <p:nvPr/>
        </p:nvPicPr>
        <p:blipFill>
          <a:blip r:embed="rId3"/>
          <a:stretch>
            <a:fillRect/>
          </a:stretch>
        </p:blipFill>
        <p:spPr>
          <a:xfrm>
            <a:off x="0" y="0"/>
            <a:ext cx="9144000" cy="6858000"/>
          </a:xfrm>
          <a:prstGeom prst="rect">
            <a:avLst/>
          </a:prstGeom>
        </p:spPr>
      </p:pic>
      <p:sp>
        <p:nvSpPr>
          <p:cNvPr id="12" name="Прямоугольник 11"/>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
        <p:nvSpPr>
          <p:cNvPr id="14" name="Прямоугольник 13"/>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57400" y="457200"/>
            <a:ext cx="6705600" cy="298543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Правила оказания помощи и контроля:</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Чем меньше помощи и контроля, тем лучше. </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Помогать и контролировать можно по-разному.</a:t>
            </a:r>
          </a:p>
          <a:p>
            <a:pPr marL="722313" indent="-457200">
              <a:buFont typeface="Wingdings" pitchFamily="2" charset="2"/>
              <a:buChar char="ü"/>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Важно, от кого исходит инициатива.</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57400" y="457200"/>
            <a:ext cx="6705600" cy="329320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Правила оказания помощи и контроля:</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Чем меньше помощи и контроля, тем лучше. </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Помогать и контролировать можно по-разному.</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Важно, от кого исходит инициатива.</a:t>
            </a:r>
          </a:p>
          <a:p>
            <a:pPr marL="722313" indent="-457200">
              <a:buFont typeface="Wingdings" pitchFamily="2" charset="2"/>
              <a:buChar char="ü"/>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Если ребенок просит о помощи, то  помогите.</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57400" y="457200"/>
            <a:ext cx="6705600" cy="43396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Правила оказания помощи и контроля:</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Чем меньше помощи и контроля, тем лучше. </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Помогать и контролировать можно по-разному.</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Важно, от кого исходит инициатива.</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Если ребенок просит о помощи, то  помогите.</a:t>
            </a:r>
          </a:p>
          <a:p>
            <a:pPr marL="722313" indent="-457200">
              <a:buFont typeface="Wingdings" pitchFamily="2" charset="2"/>
              <a:buChar char="ü"/>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Совместные действия должны осуществляться в спокойной обстановке.</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57400" y="457200"/>
            <a:ext cx="6705600" cy="452431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Правила оказания помощи и контроля:</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Чем меньше помощи и контроля, тем лучше. </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Помогать и контролировать можно по-разному.</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Важно, от кого исходит инициатива.</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Если ребенок просит о помощи, то  помогите.</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Совместные действия должны осуществляться в спокойной обстановке.</a:t>
            </a:r>
          </a:p>
          <a:p>
            <a:pPr marL="722313" indent="-457200">
              <a:buFont typeface="Wingdings" pitchFamily="2" charset="2"/>
              <a:buChar char="ü"/>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Существенным является отношение к ошибкам. </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Причины возникновения сложностей с домашними заданиями:</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18521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Причины возникновения сложностей с домашними заданиями:</a:t>
            </a:r>
          </a:p>
          <a:p>
            <a:pPr marL="890588" indent="-530225">
              <a:buFont typeface="+mj-lt"/>
              <a:buAutoNum type="arabicPeriod"/>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Физические причины.</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49299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Причины возникновения сложностей с домашними заданиями:</a:t>
            </a:r>
          </a:p>
          <a:p>
            <a:pPr marL="890588" indent="-530225">
              <a:buFont typeface="+mj-lt"/>
              <a:buAutoNum type="arabicPeriod"/>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Физические причины.</a:t>
            </a:r>
          </a:p>
          <a:p>
            <a:pPr marL="890588" indent="-530225">
              <a:buFont typeface="+mj-lt"/>
              <a:buAutoNum type="arabicPeriod"/>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Психологические причины.</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457200" indent="-457200">
              <a:buFont typeface="Wingdings" pitchFamily="2" charset="2"/>
              <a:buChar char="ü"/>
            </a:pPr>
            <a:r>
              <a:rPr lang="ru-RU" sz="32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Несформированность</a:t>
            </a: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учебного мотива.</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524000" y="533400"/>
            <a:ext cx="7162800" cy="248144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омашние задания</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0.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89255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457200" indent="-457200">
              <a:buFont typeface="Wingdings" pitchFamily="2" charset="2"/>
              <a:buChar char="ü"/>
            </a:pPr>
            <a:r>
              <a:rPr lang="ru-RU" sz="20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Несформированность</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учебного мотива.</a:t>
            </a:r>
          </a:p>
          <a:p>
            <a:pPr marL="457200" indent="-457200">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Опыт неуспеха .</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69277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457200" indent="-457200">
              <a:buFont typeface="Wingdings" pitchFamily="2" charset="2"/>
              <a:buChar char="ü"/>
            </a:pPr>
            <a:r>
              <a:rPr lang="ru-RU" sz="20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Несформированность</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учебного мотива.</a:t>
            </a:r>
          </a:p>
          <a:p>
            <a:pPr marL="457200"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Опыт неуспеха .</a:t>
            </a:r>
          </a:p>
          <a:p>
            <a:pPr marL="457200" indent="-457200">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Должна быть сфера жизни не связанная с уроками.</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81588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457200" indent="-457200">
              <a:buFont typeface="Wingdings" pitchFamily="2" charset="2"/>
              <a:buChar char="ü"/>
            </a:pPr>
            <a:r>
              <a:rPr lang="ru-RU" sz="20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Несформированность</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учебного мотива.</a:t>
            </a:r>
          </a:p>
          <a:p>
            <a:pPr marL="457200"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Опыт неуспеха .</a:t>
            </a:r>
          </a:p>
          <a:p>
            <a:pPr marL="457200"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Должна быть сфера жизни не связанная с уроками.</a:t>
            </a:r>
          </a:p>
          <a:p>
            <a:pPr marL="457200" indent="-457200">
              <a:buFont typeface="Wingdings" pitchFamily="2" charset="2"/>
              <a:buChar char="ü"/>
            </a:pPr>
            <a:r>
              <a:rPr lang="ru-RU" sz="32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Отличник – изгой.</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6.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61610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457200" indent="-457200">
              <a:buFont typeface="Wingdings" pitchFamily="2" charset="2"/>
              <a:buChar char="ü"/>
            </a:pPr>
            <a:r>
              <a:rPr lang="ru-RU" sz="20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Несформированность</a:t>
            </a: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учебного мотива.</a:t>
            </a:r>
          </a:p>
          <a:p>
            <a:pPr marL="457200"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Опыт неуспеха .</a:t>
            </a:r>
          </a:p>
          <a:p>
            <a:pPr marL="457200"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Должна быть сфера жизни не связанная с уроками.</a:t>
            </a:r>
          </a:p>
          <a:p>
            <a:pPr marL="457200" indent="-457200">
              <a:buFont typeface="Wingdings" pitchFamily="2" charset="2"/>
              <a:buChar char="ü"/>
            </a:pPr>
            <a:r>
              <a:rPr lang="ru-RU" sz="20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Отличник – изгой.</a:t>
            </a:r>
          </a:p>
          <a:p>
            <a:pPr marL="457200" indent="-457200">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Несовпадение знаний и способа их применения.</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Задать вопрос …</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9.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89255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Задать вопрос …</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Записать дословно ответ.</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0.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Задать вопрос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Записать дословно ответ.</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Найти ошибку в способе …</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1.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50810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Задать вопрос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Записать дословно ответ.</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Найти ошибку в способе …</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Скорректировать ошибку </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30832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Задать вопрос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Записать дословно ответ.</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Найти ошибку в способе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Скорректировать ошибку </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Правильный способ оформить наглядно.</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61610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Задать вопрос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Записать дословно ответ.</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Найти ошибку в способе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Скорректировать ошибку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Правильный способ оформить наглядно.</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Включить способ обращение к наглядному материалу.</a:t>
            </a:r>
            <a:endParaRPr lang="ru-RU" sz="32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80076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Причины возникновения сложностей с домашними заданиями:</a:t>
            </a:r>
          </a:p>
          <a:p>
            <a:pPr marL="890588" indent="-530225">
              <a:buFont typeface="+mj-lt"/>
              <a:buAutoNum type="arabicPeriod"/>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Физические причины.</a:t>
            </a:r>
          </a:p>
          <a:p>
            <a:pPr marL="890588" indent="-530225">
              <a:buFont typeface="+mj-lt"/>
              <a:buAutoNum type="arabicPeriod"/>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Психологические причины.</a:t>
            </a:r>
          </a:p>
          <a:p>
            <a:pPr marL="890588" indent="-530225">
              <a:buFont typeface="+mj-lt"/>
              <a:buAutoNum type="arabicPeriod"/>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Семейные причины.</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07721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Семья на «дошкольной стадии». </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6.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89255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Семья на «дошкольной стадии». </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Начало школьного обучения.</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69277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Семья на «дошкольной стадии».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Начало школьного обучения.</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Привлечение к себе внимания. </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00054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Семья на «дошкольной стадии». </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Начало школьного обучения.</a:t>
            </a:r>
          </a:p>
          <a:p>
            <a:pPr marL="528638" indent="-528638">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Привлечение к себе внимания. </a:t>
            </a:r>
          </a:p>
          <a:p>
            <a:pPr marL="528638" indent="-528638">
              <a:buFont typeface="Wingdings" pitchFamily="2" charset="2"/>
              <a:buChar char="ü"/>
            </a:pPr>
            <a:r>
              <a:rPr lang="ru-RU" sz="32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Ребенок — «буфер» в конфликтных отношениях .</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Типичные ошибки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родителей:</a:t>
            </a:r>
            <a:endPar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544764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 как в любой хорошо организованной школе учителя сами накапливают важные знания, так и мать, основной учитель в доме, должна в первую очередь приобретать наиболее ценные жизненные уроки…  </a:t>
            </a:r>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4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Э.Уайт. Воспитание детей. 26-27.</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4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06210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Типичные ошибки родителей:</a:t>
            </a:r>
          </a:p>
          <a:p>
            <a:pPr marL="722313" indent="-528638">
              <a:buFont typeface="Wingdings" pitchFamily="2" charset="2"/>
              <a:buChar char="ü"/>
              <a:tabLst>
                <a:tab pos="265113" algn="l"/>
              </a:tabLst>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Стараются помочь ребенку, когда он об этом не просил.</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310854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Типичные ошибки родителей:</a:t>
            </a:r>
          </a:p>
          <a:p>
            <a:pPr marL="722313" indent="-528638">
              <a:buFont typeface="Wingdings" pitchFamily="2" charset="2"/>
              <a:buChar char="ü"/>
              <a:tabLst>
                <a:tab pos="265113" algn="l"/>
              </a:tabLst>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Стараются помочь ребенку, когда он об этом не просил.</a:t>
            </a:r>
          </a:p>
          <a:p>
            <a:pPr marL="722313" indent="-528638">
              <a:buFont typeface="Wingdings" pitchFamily="2" charset="2"/>
              <a:buChar char="ü"/>
              <a:tabLst>
                <a:tab pos="265113" algn="l"/>
              </a:tabLst>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Не помогают, когда, наоборот, ребенок просит в чем-то помочь. </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Правила оказания помощи и контроля:</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206210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Правила оказания помощи и контроля:</a:t>
            </a:r>
          </a:p>
          <a:p>
            <a:pPr marL="722313" indent="-457200">
              <a:buFont typeface="Wingdings" pitchFamily="2" charset="2"/>
              <a:buChar char="ü"/>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Чем меньше помощи и контроля, тем лучше. </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05000" y="457200"/>
            <a:ext cx="6705600" cy="236988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Правила оказания помощи и контроля:</a:t>
            </a:r>
          </a:p>
          <a:p>
            <a:pPr marL="722313" indent="-457200">
              <a:buFont typeface="Wingdings" pitchFamily="2" charset="2"/>
              <a:buChar char="ü"/>
            </a:pPr>
            <a:r>
              <a:rPr lang="ru-RU" sz="20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Чем меньше помощи и контроля, тем лучше. </a:t>
            </a:r>
          </a:p>
          <a:p>
            <a:pPr marL="722313" indent="-457200">
              <a:buFont typeface="Wingdings" pitchFamily="2" charset="2"/>
              <a:buChar char="ü"/>
            </a:pP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Помогать и контролировать можно по-разному.</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3503</Words>
  <PresentationFormat>Экран (4:3)</PresentationFormat>
  <Paragraphs>212</Paragraphs>
  <Slides>42</Slides>
  <Notes>42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Arial</vt:lpstr>
      <vt:lpstr>Calibri</vt:lpstr>
      <vt:lpstr>Cricket</vt:lpstr>
      <vt:lpstr>Mistral</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Луговой Павел</cp:lastModifiedBy>
  <cp:revision>340</cp:revision>
  <dcterms:created xsi:type="dcterms:W3CDTF">2014-06-27T04:34:33Z</dcterms:created>
  <dcterms:modified xsi:type="dcterms:W3CDTF">2014-07-19T19:07:31Z</dcterms:modified>
</cp:coreProperties>
</file>