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4" r:id="rId9"/>
    <p:sldId id="265" r:id="rId10"/>
    <p:sldId id="266" r:id="rId11"/>
    <p:sldId id="267" r:id="rId12"/>
    <p:sldId id="268" r:id="rId13"/>
    <p:sldId id="261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189" autoAdjust="0"/>
  </p:normalViewPr>
  <p:slideViewPr>
    <p:cSldViewPr>
      <p:cViewPr varScale="1">
        <p:scale>
          <a:sx n="64" d="100"/>
          <a:sy n="64" d="100"/>
        </p:scale>
        <p:origin x="-15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47F17E-126F-4874-B00E-B6880967E0C1}" type="datetimeFigureOut">
              <a:rPr lang="ru-RU" smtClean="0"/>
              <a:t>11.03.2019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60774E-8352-42EF-92F2-E8E869B9E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7573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 smtClean="0"/>
              <a:t>Мать отмахивается от чувств дочери… Она не хочет, чтобы дочери было больно.</a:t>
            </a:r>
          </a:p>
          <a:p>
            <a:r>
              <a:rPr lang="ru-RU" sz="1200" dirty="0" smtClean="0"/>
              <a:t>Но, отмахиваясь от болезненных чувств дочери , она только усиливает ее горе.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60774E-8352-42EF-92F2-E8E869B9E263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3685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i="0" dirty="0" smtClean="0">
                <a:solidFill>
                  <a:srgbClr val="FF0000"/>
                </a:solidFill>
              </a:rPr>
              <a:t>Маме не под силу полностью избавить дочь от боли, но, выразив свои мысли и чувства в словах, она помогает дочери справиться с реальностью и набраться смелости двигаться дальше по жизни.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60774E-8352-42EF-92F2-E8E869B9E26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0822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Мать игнорирует</a:t>
            </a:r>
            <a:r>
              <a:rPr lang="ru-RU" baseline="0" dirty="0" smtClean="0"/>
              <a:t> чувства сына…</a:t>
            </a:r>
          </a:p>
          <a:p>
            <a:r>
              <a:rPr lang="ru-RU" baseline="0" dirty="0" smtClean="0"/>
              <a:t>Она</a:t>
            </a:r>
            <a:r>
              <a:rPr lang="ru-RU" dirty="0" smtClean="0"/>
              <a:t> действует</a:t>
            </a:r>
            <a:r>
              <a:rPr lang="ru-RU" baseline="0" dirty="0" smtClean="0"/>
              <a:t> из лучших побуждений. Мама хочет, чтобы сын хорошо учился. Но, критикуя его поведение, игнорируя его беспокойство и указывая ему, что надо делать, она мешает сыну самому решать, что следует предпринять.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60774E-8352-42EF-92F2-E8E869B9E26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36994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 smtClean="0"/>
              <a:t>Реагируйте на чувства словами</a:t>
            </a:r>
            <a:r>
              <a:rPr lang="ru-RU" b="1" baseline="0" dirty="0" smtClean="0"/>
              <a:t> и междометьями (Неужели, </a:t>
            </a:r>
            <a:r>
              <a:rPr lang="ru-RU" b="1" baseline="0" dirty="0" err="1" smtClean="0"/>
              <a:t>ммм</a:t>
            </a:r>
            <a:r>
              <a:rPr lang="ru-RU" b="1" baseline="0" dirty="0" smtClean="0"/>
              <a:t>, понятно)</a:t>
            </a:r>
          </a:p>
          <a:p>
            <a:r>
              <a:rPr lang="ru-RU" dirty="0" smtClean="0"/>
              <a:t>Даже минимальные сочувственные отклики</a:t>
            </a:r>
            <a:r>
              <a:rPr lang="ru-RU" baseline="0" dirty="0" smtClean="0"/>
              <a:t> со стороны матери помогают сыну почувствовать себя понятым и дают ему свободу сосредоточиться на том, что надо сделать.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60774E-8352-42EF-92F2-E8E869B9E263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918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Вместо логических выкладок и объяснений…</a:t>
            </a:r>
          </a:p>
          <a:p>
            <a:r>
              <a:rPr lang="ru-RU" dirty="0" smtClean="0"/>
              <a:t>Отвечая на неразумную просьбу сына разумными доводами, отец только углубляет его обиду.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60774E-8352-42EF-92F2-E8E869B9E263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68138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Предложите в виде фантазии то, что не можете</a:t>
            </a:r>
            <a:r>
              <a:rPr lang="ru-RU" baseline="0" dirty="0" smtClean="0"/>
              <a:t> дать в реальности…</a:t>
            </a:r>
          </a:p>
          <a:p>
            <a:r>
              <a:rPr lang="ru-RU" baseline="0" dirty="0" smtClean="0"/>
              <a:t>Давая сыну желаемое в фантазиях, отец помогает ему принять реальность такой, какая она есть.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60774E-8352-42EF-92F2-E8E869B9E263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32922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Вместо того, чтобы действовать вопреки здравому смыслу…</a:t>
            </a:r>
          </a:p>
          <a:p>
            <a:r>
              <a:rPr lang="ru-RU" dirty="0" smtClean="0"/>
              <a:t>Чтобы доставить радость</a:t>
            </a:r>
            <a:r>
              <a:rPr lang="ru-RU" baseline="0" dirty="0" smtClean="0"/>
              <a:t> сыну и избежать противостояния, мать игнорирует правильное, с ее точки зрения решение и идет по пути наименьшего сопротивления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60774E-8352-42EF-92F2-E8E869B9E263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04098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…посочувствуйте, одновременно с этим корректируя</a:t>
            </a:r>
            <a:r>
              <a:rPr lang="ru-RU" baseline="0" dirty="0" smtClean="0"/>
              <a:t> неприемлемое поведение…</a:t>
            </a:r>
          </a:p>
          <a:p>
            <a:r>
              <a:rPr lang="ru-RU" baseline="0" dirty="0" smtClean="0"/>
              <a:t>С сочувствием относясь к бедам сына, мать помогает ему согласиться с установленными ею жесткими рамками.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60774E-8352-42EF-92F2-E8E869B9E263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964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439162"/>
            <a:ext cx="61926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Как </a:t>
            </a:r>
            <a:r>
              <a:rPr lang="ru-RU" sz="4800" b="1" u="sng" dirty="0" smtClean="0">
                <a:solidFill>
                  <a:srgbClr val="FF0000"/>
                </a:solidFill>
              </a:rPr>
              <a:t>говорить</a:t>
            </a:r>
            <a:r>
              <a:rPr lang="ru-RU" sz="4800" b="1" dirty="0" smtClean="0">
                <a:solidFill>
                  <a:srgbClr val="FF0000"/>
                </a:solidFill>
              </a:rPr>
              <a:t>, чтобы подростки </a:t>
            </a:r>
            <a:r>
              <a:rPr lang="ru-RU" sz="4800" b="1" u="sng" dirty="0" smtClean="0">
                <a:solidFill>
                  <a:srgbClr val="FF0000"/>
                </a:solidFill>
              </a:rPr>
              <a:t>слушали </a:t>
            </a:r>
          </a:p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и </a:t>
            </a:r>
            <a:r>
              <a:rPr lang="ru-RU" sz="4800" b="1" u="sng" dirty="0" smtClean="0">
                <a:solidFill>
                  <a:srgbClr val="FF0000"/>
                </a:solidFill>
              </a:rPr>
              <a:t>слушать</a:t>
            </a:r>
            <a:r>
              <a:rPr lang="ru-RU" sz="4800" b="1" dirty="0" smtClean="0">
                <a:solidFill>
                  <a:srgbClr val="FF0000"/>
                </a:solidFill>
              </a:rPr>
              <a:t>, чтобы подростки </a:t>
            </a:r>
            <a:r>
              <a:rPr lang="ru-RU" sz="4800" b="1" u="sng" dirty="0" smtClean="0">
                <a:solidFill>
                  <a:srgbClr val="FF0000"/>
                </a:solidFill>
              </a:rPr>
              <a:t>говорили</a:t>
            </a:r>
            <a:endParaRPr lang="ru-RU" sz="4800" b="1" u="sng" dirty="0">
              <a:solidFill>
                <a:srgbClr val="FF000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582" y="3486150"/>
            <a:ext cx="4914900" cy="337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7884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404664"/>
            <a:ext cx="777686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Вместо этого стоит:</a:t>
            </a:r>
          </a:p>
          <a:p>
            <a:pPr marL="285750" indent="-285750">
              <a:buFontTx/>
              <a:buChar char="-"/>
            </a:pPr>
            <a:r>
              <a:rPr lang="ru-RU" sz="3200" dirty="0" smtClean="0">
                <a:solidFill>
                  <a:srgbClr val="FF0000"/>
                </a:solidFill>
              </a:rPr>
              <a:t>пап, когда ты научишь меня водить машину?</a:t>
            </a:r>
          </a:p>
          <a:p>
            <a:pPr marL="285750" indent="-285750">
              <a:buFontTx/>
              <a:buChar char="-"/>
            </a:pPr>
            <a:r>
              <a:rPr lang="ru-RU" sz="3200" dirty="0" smtClean="0">
                <a:solidFill>
                  <a:srgbClr val="FF0000"/>
                </a:solidFill>
              </a:rPr>
              <a:t>Судя по всему тебе не терпится начать…</a:t>
            </a:r>
          </a:p>
          <a:p>
            <a:pPr marL="285750" indent="-285750">
              <a:buFontTx/>
              <a:buChar char="-"/>
            </a:pPr>
            <a:r>
              <a:rPr lang="ru-RU" sz="3200" dirty="0" smtClean="0">
                <a:solidFill>
                  <a:srgbClr val="FF0000"/>
                </a:solidFill>
              </a:rPr>
              <a:t>Отец Жени начал учить его, когда ему было 16-ть</a:t>
            </a:r>
          </a:p>
          <a:p>
            <a:pPr marL="285750" indent="-285750">
              <a:buFontTx/>
              <a:buChar char="-"/>
            </a:pPr>
            <a:r>
              <a:rPr lang="ru-RU" sz="3200" dirty="0" smtClean="0">
                <a:solidFill>
                  <a:srgbClr val="FF0000"/>
                </a:solidFill>
              </a:rPr>
              <a:t>Дай тебе волю т ы бы прямо сейчас пошел бы на курсы</a:t>
            </a:r>
          </a:p>
          <a:p>
            <a:pPr marL="285750" indent="-285750">
              <a:buFontTx/>
              <a:buChar char="-"/>
            </a:pPr>
            <a:r>
              <a:rPr lang="ru-RU" sz="3200" dirty="0" smtClean="0">
                <a:solidFill>
                  <a:srgbClr val="FF0000"/>
                </a:solidFill>
              </a:rPr>
              <a:t>Точно!</a:t>
            </a:r>
          </a:p>
          <a:p>
            <a:pPr marL="285750" indent="-285750">
              <a:buFontTx/>
              <a:buChar char="-"/>
            </a:pPr>
            <a:r>
              <a:rPr lang="ru-RU" sz="3200" dirty="0" smtClean="0">
                <a:solidFill>
                  <a:srgbClr val="FF0000"/>
                </a:solidFill>
              </a:rPr>
              <a:t>Тогда ты бы мог покатать меня</a:t>
            </a:r>
          </a:p>
          <a:p>
            <a:pPr marL="285750" indent="-285750">
              <a:buFontTx/>
              <a:buChar char="-"/>
            </a:pPr>
            <a:r>
              <a:rPr lang="ru-RU" sz="3200" dirty="0" smtClean="0">
                <a:solidFill>
                  <a:srgbClr val="FF0000"/>
                </a:solidFill>
              </a:rPr>
              <a:t>Нет, я бы прямо сегодня получил бы права</a:t>
            </a:r>
          </a:p>
        </p:txBody>
      </p:sp>
    </p:spTree>
    <p:extLst>
      <p:ext uri="{BB962C8B-B14F-4D97-AF65-F5344CB8AC3E}">
        <p14:creationId xmlns:p14="http://schemas.microsoft.com/office/powerpoint/2010/main" val="3496298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476672"/>
            <a:ext cx="741682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Ситуация 4:</a:t>
            </a:r>
          </a:p>
          <a:p>
            <a:pPr marL="285750" indent="-285750">
              <a:buFontTx/>
              <a:buChar char="-"/>
            </a:pPr>
            <a:r>
              <a:rPr lang="ru-RU" sz="2800" dirty="0" smtClean="0">
                <a:solidFill>
                  <a:srgbClr val="FF0000"/>
                </a:solidFill>
              </a:rPr>
              <a:t>мам, ты должна отпустить меня в поход. С ногой уже все в порядке</a:t>
            </a:r>
          </a:p>
          <a:p>
            <a:pPr marL="285750" indent="-285750">
              <a:buFontTx/>
              <a:buChar char="-"/>
            </a:pPr>
            <a:r>
              <a:rPr lang="ru-RU" sz="2800" dirty="0" smtClean="0">
                <a:solidFill>
                  <a:srgbClr val="FF0000"/>
                </a:solidFill>
              </a:rPr>
              <a:t>Нет, не в порядке, припухлость еще осталась</a:t>
            </a:r>
          </a:p>
          <a:p>
            <a:pPr marL="285750" indent="-285750">
              <a:buFontTx/>
              <a:buChar char="-"/>
            </a:pPr>
            <a:r>
              <a:rPr lang="ru-RU" sz="2800" dirty="0" smtClean="0">
                <a:solidFill>
                  <a:srgbClr val="FF0000"/>
                </a:solidFill>
              </a:rPr>
              <a:t>Но она уже не болит</a:t>
            </a:r>
          </a:p>
          <a:p>
            <a:pPr marL="285750" indent="-285750">
              <a:buFontTx/>
              <a:buChar char="-"/>
            </a:pPr>
            <a:r>
              <a:rPr lang="ru-RU" sz="2800" dirty="0" smtClean="0">
                <a:solidFill>
                  <a:srgbClr val="FF0000"/>
                </a:solidFill>
              </a:rPr>
              <a:t>Я все же думаю, что это неразумно, ты ведь помнишь, что сказал врач</a:t>
            </a:r>
          </a:p>
          <a:p>
            <a:pPr marL="285750" indent="-285750">
              <a:buFontTx/>
              <a:buChar char="-"/>
            </a:pPr>
            <a:r>
              <a:rPr lang="ru-RU" sz="2800" dirty="0" smtClean="0">
                <a:solidFill>
                  <a:srgbClr val="FF0000"/>
                </a:solidFill>
              </a:rPr>
              <a:t>Но ведь идут все мои друзья, пожалуйста</a:t>
            </a:r>
          </a:p>
          <a:p>
            <a:pPr marL="285750" indent="-285750">
              <a:buFontTx/>
              <a:buChar char="-"/>
            </a:pPr>
            <a:r>
              <a:rPr lang="ru-RU" sz="2800" dirty="0" smtClean="0">
                <a:solidFill>
                  <a:srgbClr val="FF0000"/>
                </a:solidFill>
              </a:rPr>
              <a:t>Поверь мне! Я буду вести себя осторожно. Я не буду  слишком напрягать ногу</a:t>
            </a:r>
          </a:p>
          <a:p>
            <a:pPr marL="285750" indent="-285750">
              <a:buFontTx/>
              <a:buChar char="-"/>
            </a:pPr>
            <a:r>
              <a:rPr lang="ru-RU" sz="2800" dirty="0" smtClean="0">
                <a:solidFill>
                  <a:srgbClr val="FF0000"/>
                </a:solidFill>
              </a:rPr>
              <a:t>Ну…если ты, правда, будешь очень осторожен…</a:t>
            </a:r>
          </a:p>
          <a:p>
            <a:pPr marL="285750" indent="-285750">
              <a:buFontTx/>
              <a:buChar char="-"/>
            </a:pPr>
            <a:r>
              <a:rPr lang="ru-RU" sz="2800" dirty="0" smtClean="0">
                <a:solidFill>
                  <a:srgbClr val="FF0000"/>
                </a:solidFill>
              </a:rPr>
              <a:t>Спасибо, мамочка, ты у меня лучше всех!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918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260648"/>
            <a:ext cx="7992888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Вместо этого стоит:</a:t>
            </a:r>
          </a:p>
          <a:p>
            <a:r>
              <a:rPr lang="ru-RU" sz="2800" dirty="0" smtClean="0">
                <a:solidFill>
                  <a:srgbClr val="FF0000"/>
                </a:solidFill>
              </a:rPr>
              <a:t>-мам, ты должна меня отпустить в поход. С ногой уже почти все в порядке</a:t>
            </a:r>
          </a:p>
          <a:p>
            <a:r>
              <a:rPr lang="ru-RU" sz="2800" dirty="0" smtClean="0">
                <a:solidFill>
                  <a:srgbClr val="FF0000"/>
                </a:solidFill>
              </a:rPr>
              <a:t>- Очень хотелось бы сказать «да»…но проблема в том, что припухлость еще осталась</a:t>
            </a:r>
          </a:p>
          <a:p>
            <a:pPr marL="285750" indent="-285750">
              <a:buFontTx/>
              <a:buChar char="-"/>
            </a:pPr>
            <a:r>
              <a:rPr lang="ru-RU" sz="2800" dirty="0" smtClean="0">
                <a:solidFill>
                  <a:srgbClr val="FF0000"/>
                </a:solidFill>
              </a:rPr>
              <a:t>Но она уже не болит. Кроме того, едут все мои друзья</a:t>
            </a:r>
          </a:p>
          <a:p>
            <a:pPr marL="285750" indent="-285750">
              <a:buFontTx/>
              <a:buChar char="-"/>
            </a:pPr>
            <a:r>
              <a:rPr lang="ru-RU" sz="2800" dirty="0" smtClean="0">
                <a:solidFill>
                  <a:srgbClr val="FF0000"/>
                </a:solidFill>
              </a:rPr>
              <a:t>А тебе приходится сидеть дома…это очень не приятно</a:t>
            </a:r>
          </a:p>
          <a:p>
            <a:pPr marL="285750" indent="-285750">
              <a:buFontTx/>
              <a:buChar char="-"/>
            </a:pPr>
            <a:r>
              <a:rPr lang="ru-RU" sz="2800" dirty="0" smtClean="0">
                <a:solidFill>
                  <a:srgbClr val="FF0000"/>
                </a:solidFill>
              </a:rPr>
              <a:t>Я даже пропустил турнир на прошлой неделе!</a:t>
            </a:r>
          </a:p>
          <a:p>
            <a:pPr marL="285750" indent="-285750">
              <a:buFontTx/>
              <a:buChar char="-"/>
            </a:pPr>
            <a:r>
              <a:rPr lang="ru-RU" sz="2800" dirty="0" smtClean="0">
                <a:solidFill>
                  <a:srgbClr val="FF0000"/>
                </a:solidFill>
              </a:rPr>
              <a:t>Представляю, как ты будешь рад, когда она наконец заживет</a:t>
            </a:r>
          </a:p>
          <a:p>
            <a:pPr marL="285750" indent="-285750">
              <a:buFontTx/>
              <a:buChar char="-"/>
            </a:pPr>
            <a:r>
              <a:rPr lang="ru-RU" sz="2800" dirty="0" smtClean="0">
                <a:solidFill>
                  <a:srgbClr val="FF0000"/>
                </a:solidFill>
              </a:rPr>
              <a:t>(мама)Ну, а сейчас доктор  велел беречь ее, пока не пройдет припухлость</a:t>
            </a:r>
          </a:p>
          <a:p>
            <a:pPr marL="285750" indent="-285750">
              <a:buFontTx/>
              <a:buChar char="-"/>
            </a:pPr>
            <a:r>
              <a:rPr lang="ru-RU" sz="2800" dirty="0" smtClean="0">
                <a:solidFill>
                  <a:srgbClr val="FF0000"/>
                </a:solidFill>
              </a:rPr>
              <a:t>Вот невезуха…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649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65238" y="548680"/>
            <a:ext cx="7495193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Правильная аргументация </a:t>
            </a:r>
          </a:p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(ситуации на 2-м слайде):</a:t>
            </a:r>
          </a:p>
          <a:p>
            <a:pPr marL="514350" indent="-514350">
              <a:buFont typeface="+mj-lt"/>
              <a:buAutoNum type="arabicPeriod"/>
            </a:pPr>
            <a:endParaRPr lang="ru-RU" sz="3200" b="1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3200" b="1" dirty="0" smtClean="0">
                <a:solidFill>
                  <a:srgbClr val="FF0000"/>
                </a:solidFill>
              </a:rPr>
              <a:t>Поступление в ВУЗ</a:t>
            </a:r>
          </a:p>
          <a:p>
            <a:endParaRPr lang="ru-RU" sz="1100" b="1" dirty="0" smtClean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</a:rPr>
              <a:t>Судя по всему, у тебя есть какие-то серьезные сомнения по этому поводу?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</a:rPr>
              <a:t>Ты не знаешь, пойдет ли тебе  прок учеба там?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</a:rPr>
              <a:t>Знаешь, что было бы здорово? Увидеть каким будет твоя жизнь, если ты не пойдешь туда и если пойдешь. </a:t>
            </a:r>
            <a:endParaRPr lang="ru-RU" sz="3600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4434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836712"/>
            <a:ext cx="691276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2. Про мусор</a:t>
            </a:r>
          </a:p>
          <a:p>
            <a:endParaRPr lang="ru-RU" sz="3200" b="1" dirty="0" smtClean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sz="3200" dirty="0" smtClean="0">
                <a:solidFill>
                  <a:srgbClr val="FF0000"/>
                </a:solidFill>
              </a:rPr>
              <a:t>Судя по голосу, это тебе не нравится</a:t>
            </a:r>
          </a:p>
          <a:p>
            <a:pPr marL="285750" indent="-285750">
              <a:buFontTx/>
              <a:buChar char="-"/>
            </a:pPr>
            <a:r>
              <a:rPr lang="ru-RU" sz="3200" dirty="0" smtClean="0">
                <a:solidFill>
                  <a:srgbClr val="FF0000"/>
                </a:solidFill>
              </a:rPr>
              <a:t>Да, это не самое любимое из твоих занятий. Давай завтра поговорим, как выполнять работу по дому всем по очереди. А пока мне нужна твоя помощь</a:t>
            </a:r>
          </a:p>
          <a:p>
            <a:pPr marL="285750" indent="-285750">
              <a:buFontTx/>
              <a:buChar char="-"/>
            </a:pPr>
            <a:r>
              <a:rPr lang="ru-RU" sz="3200" dirty="0" smtClean="0">
                <a:solidFill>
                  <a:srgbClr val="FF0000"/>
                </a:solidFill>
              </a:rPr>
              <a:t>А ведь и здорово было бы, если бы мусор сам уходил к </a:t>
            </a:r>
            <a:r>
              <a:rPr lang="ru-RU" sz="3200" dirty="0" err="1" smtClean="0">
                <a:solidFill>
                  <a:srgbClr val="FF0000"/>
                </a:solidFill>
              </a:rPr>
              <a:t>мусорке</a:t>
            </a:r>
            <a:endParaRPr lang="ru-RU" sz="32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9304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836712"/>
            <a:ext cx="676875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3. Про полицейского и наркотики</a:t>
            </a:r>
          </a:p>
          <a:p>
            <a:endParaRPr lang="ru-RU" sz="2000" b="1" dirty="0" smtClean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sz="3200" dirty="0" smtClean="0">
                <a:solidFill>
                  <a:srgbClr val="FF0000"/>
                </a:solidFill>
              </a:rPr>
              <a:t>Так ты думаешь, он преувеличивал и пытался вас напугать?</a:t>
            </a:r>
          </a:p>
          <a:p>
            <a:pPr marL="285750" indent="-285750">
              <a:buFontTx/>
              <a:buChar char="-"/>
            </a:pPr>
            <a:r>
              <a:rPr lang="ru-RU" sz="3200" dirty="0" smtClean="0">
                <a:solidFill>
                  <a:srgbClr val="FF0000"/>
                </a:solidFill>
              </a:rPr>
              <a:t>Да, тактика запугивания – это реально неприятно</a:t>
            </a:r>
          </a:p>
          <a:p>
            <a:pPr marL="285750" indent="-285750">
              <a:buFontTx/>
              <a:buChar char="-"/>
            </a:pPr>
            <a:r>
              <a:rPr lang="ru-RU" sz="3200" dirty="0" smtClean="0">
                <a:solidFill>
                  <a:srgbClr val="FF0000"/>
                </a:solidFill>
              </a:rPr>
              <a:t>Судя по всему, тебе хотелось бы, чтобы взрослые давали детям честную информацию и доверяли самостоятельно принимать решения?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8552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908720"/>
            <a:ext cx="756084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4. Короткое платье</a:t>
            </a:r>
          </a:p>
          <a:p>
            <a:endParaRPr lang="ru-RU" sz="4000" b="1" dirty="0" smtClean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sz="4000" dirty="0" smtClean="0">
                <a:solidFill>
                  <a:srgbClr val="FF0000"/>
                </a:solidFill>
              </a:rPr>
              <a:t>Похоже, ты из него выросла</a:t>
            </a:r>
          </a:p>
          <a:p>
            <a:pPr marL="285750" indent="-285750">
              <a:buFontTx/>
              <a:buChar char="-"/>
            </a:pPr>
            <a:r>
              <a:rPr lang="ru-RU" sz="4000" dirty="0" smtClean="0">
                <a:solidFill>
                  <a:srgbClr val="FF0000"/>
                </a:solidFill>
              </a:rPr>
              <a:t>У меня такое чувство, что оно тебе сильно нравится</a:t>
            </a:r>
          </a:p>
          <a:p>
            <a:pPr marL="285750" indent="-285750">
              <a:buFontTx/>
              <a:buChar char="-"/>
            </a:pPr>
            <a:r>
              <a:rPr lang="ru-RU" sz="4000" dirty="0" smtClean="0">
                <a:solidFill>
                  <a:srgbClr val="FF0000"/>
                </a:solidFill>
              </a:rPr>
              <a:t>Судя по всему, тебе хочется быть своей в компании…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8565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980728"/>
            <a:ext cx="748883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5. Друг подвел\предал</a:t>
            </a:r>
          </a:p>
          <a:p>
            <a:endParaRPr lang="ru-RU" sz="3600" dirty="0" smtClean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sz="3600" dirty="0" smtClean="0">
                <a:solidFill>
                  <a:srgbClr val="FF0000"/>
                </a:solidFill>
              </a:rPr>
              <a:t>похоже, он тебя разозлил</a:t>
            </a:r>
          </a:p>
          <a:p>
            <a:pPr marL="285750" indent="-285750">
              <a:buFontTx/>
              <a:buChar char="-"/>
            </a:pPr>
            <a:r>
              <a:rPr lang="ru-RU" sz="3600" dirty="0" smtClean="0">
                <a:solidFill>
                  <a:srgbClr val="FF0000"/>
                </a:solidFill>
              </a:rPr>
              <a:t>Ну и ну, такая буря эмоций! Что произошло?</a:t>
            </a:r>
          </a:p>
          <a:p>
            <a:pPr marL="285750" indent="-285750">
              <a:buFontTx/>
              <a:buChar char="-"/>
            </a:pPr>
            <a:r>
              <a:rPr lang="ru-RU" sz="3600" dirty="0" smtClean="0">
                <a:solidFill>
                  <a:srgbClr val="FF0000"/>
                </a:solidFill>
              </a:rPr>
              <a:t>Видимо, что-то очень серьезное случилось, если ты так говоришь…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5851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251473"/>
            <a:ext cx="795637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Выводы: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</a:rPr>
              <a:t>Мы говорили не о том, как заставить детей сдаться или поддаться, а о попытках по-настоящему прислушаться к их чувствам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</a:rPr>
              <a:t>Мы вкладываем в свои слова то, что, по нашему мнению, чувствует ребенок, но свои чувства держим при себе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</a:rPr>
              <a:t>У нас появится больше шансов быть услышанными, если мы дадим детям понять, что прислушиваемся к ним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</a:rPr>
              <a:t>Они хотят знать нашу точку зрения, даже если протестуют</a:t>
            </a:r>
          </a:p>
        </p:txBody>
      </p:sp>
    </p:spTree>
    <p:extLst>
      <p:ext uri="{BB962C8B-B14F-4D97-AF65-F5344CB8AC3E}">
        <p14:creationId xmlns:p14="http://schemas.microsoft.com/office/powerpoint/2010/main" val="11175833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620688"/>
            <a:ext cx="684076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00"/>
                </a:solidFill>
              </a:rPr>
              <a:t>Не спешите «лезть на амбразуру» со своим опытом и </a:t>
            </a:r>
            <a:r>
              <a:rPr lang="ru-RU" sz="3200" dirty="0" smtClean="0">
                <a:solidFill>
                  <a:srgbClr val="FF0000"/>
                </a:solidFill>
              </a:rPr>
              <a:t>советами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dirty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00"/>
                </a:solidFill>
              </a:rPr>
              <a:t>Изменения мышления с «как мне всё исправить» на «как мне помочь своим детям исправить всё самостоятельно</a:t>
            </a:r>
            <a:r>
              <a:rPr lang="ru-RU" sz="3200" dirty="0" smtClean="0">
                <a:solidFill>
                  <a:srgbClr val="FF0000"/>
                </a:solidFill>
              </a:rPr>
              <a:t>»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dirty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00"/>
                </a:solidFill>
              </a:rPr>
              <a:t>Быстрых ответов нет! Но дорогу осилит идущий!</a:t>
            </a:r>
          </a:p>
        </p:txBody>
      </p:sp>
    </p:spTree>
    <p:extLst>
      <p:ext uri="{BB962C8B-B14F-4D97-AF65-F5344CB8AC3E}">
        <p14:creationId xmlns:p14="http://schemas.microsoft.com/office/powerpoint/2010/main" val="4156456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67544" y="188640"/>
            <a:ext cx="8352928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Представим,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 что я ваш ребенок – подросток.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2800" b="1" smtClean="0">
                <a:solidFill>
                  <a:srgbClr val="FF0000"/>
                </a:solidFill>
              </a:rPr>
              <a:t>И </a:t>
            </a:r>
            <a:r>
              <a:rPr lang="ru-RU" sz="2800" b="1" smtClean="0">
                <a:solidFill>
                  <a:srgbClr val="FF0000"/>
                </a:solidFill>
              </a:rPr>
              <a:t>подходит </a:t>
            </a:r>
            <a:r>
              <a:rPr lang="ru-RU" sz="2800" b="1" dirty="0" smtClean="0">
                <a:solidFill>
                  <a:srgbClr val="FF0000"/>
                </a:solidFill>
              </a:rPr>
              <a:t>к вам с такими высказываниями…</a:t>
            </a:r>
          </a:p>
          <a:p>
            <a:endParaRPr lang="ru-RU" sz="2400" b="1" dirty="0" smtClean="0">
              <a:solidFill>
                <a:srgbClr val="FF0000"/>
              </a:solidFill>
            </a:endParaRPr>
          </a:p>
          <a:p>
            <a:r>
              <a:rPr lang="ru-RU" sz="2400" b="1" dirty="0" smtClean="0">
                <a:solidFill>
                  <a:srgbClr val="FF0000"/>
                </a:solidFill>
              </a:rPr>
              <a:t>Ситуации: 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solidFill>
                  <a:srgbClr val="FF0000"/>
                </a:solidFill>
              </a:rPr>
              <a:t>Не знаю, хочу ли я после школы поступать…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solidFill>
                  <a:srgbClr val="FF0000"/>
                </a:solidFill>
              </a:rPr>
              <a:t>Почему именно я должен всегда выносить мусор?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solidFill>
                  <a:srgbClr val="FF0000"/>
                </a:solidFill>
              </a:rPr>
              <a:t>Сегодня в школу полицейский приходил и рассказывал нам о вреде наркотиков. Ну и бред же он нес! Запугать нас решил…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solidFill>
                  <a:srgbClr val="FF0000"/>
                </a:solidFill>
              </a:rPr>
              <a:t>А я все равно пойду в этом платье! Ну и что, что короткое! Все так носят…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solidFill>
                  <a:srgbClr val="FF0000"/>
                </a:solidFill>
              </a:rPr>
              <a:t>Сашка - козел! Как он мог так поступить!!!???</a:t>
            </a:r>
          </a:p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Ваши аргументы…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370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836712"/>
            <a:ext cx="72008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«Провальные аргументы»</a:t>
            </a:r>
          </a:p>
          <a:p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b="1" dirty="0" smtClean="0">
                <a:solidFill>
                  <a:srgbClr val="FF0000"/>
                </a:solidFill>
              </a:rPr>
              <a:t>Вы отмахивались от моих чувств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3200" b="1" dirty="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b="1" dirty="0" smtClean="0">
                <a:solidFill>
                  <a:srgbClr val="FF0000"/>
                </a:solidFill>
              </a:rPr>
              <a:t>Высмеивали мысли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3200" b="1" dirty="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b="1" dirty="0" smtClean="0">
                <a:solidFill>
                  <a:srgbClr val="FF0000"/>
                </a:solidFill>
              </a:rPr>
              <a:t>Критиковали мои суждения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3200" b="1" dirty="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b="1" dirty="0" smtClean="0">
                <a:solidFill>
                  <a:srgbClr val="FF0000"/>
                </a:solidFill>
              </a:rPr>
              <a:t>Давали непрошеные советы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018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29921"/>
            <a:ext cx="8424936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Почему так?</a:t>
            </a:r>
          </a:p>
          <a:p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rgbClr val="FF0000"/>
                </a:solidFill>
              </a:rPr>
              <a:t>Используем шаблоны из детства </a:t>
            </a:r>
            <a:r>
              <a:rPr lang="ru-RU" sz="2400" dirty="0" smtClean="0">
                <a:solidFill>
                  <a:srgbClr val="FF0000"/>
                </a:solidFill>
              </a:rPr>
              <a:t>(нам так говорили родители, бабушки\дедушки, учителя, и т.д.)</a:t>
            </a:r>
            <a:endParaRPr lang="ru-RU" sz="24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rgbClr val="FF0000"/>
                </a:solidFill>
              </a:rPr>
              <a:t>Отбрасываем неприятные чувства </a:t>
            </a:r>
            <a:r>
              <a:rPr lang="ru-RU" sz="2400" dirty="0" smtClean="0">
                <a:solidFill>
                  <a:srgbClr val="FF0000"/>
                </a:solidFill>
              </a:rPr>
              <a:t>(считая, что, если их отбросить, всё сразу же улучшится  - это ошибка!)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rgbClr val="FF0000"/>
                </a:solidFill>
              </a:rPr>
              <a:t>Трудно выслушивать, когда дети выражают сомнение, недовольство, разочарование, уныние и т.д. </a:t>
            </a:r>
            <a:r>
              <a:rPr lang="ru-RU" sz="2400" dirty="0" smtClean="0">
                <a:solidFill>
                  <a:srgbClr val="FF0000"/>
                </a:solidFill>
              </a:rPr>
              <a:t>(мы начинаем бояться за них и «вступаем» в бой)</a:t>
            </a:r>
            <a:endParaRPr lang="ru-RU" sz="2800" b="1" dirty="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rgbClr val="FF0000"/>
                </a:solidFill>
              </a:rPr>
              <a:t>Хотим показать, что надо испытывать «правильные» чувства </a:t>
            </a:r>
            <a:r>
              <a:rPr lang="ru-RU" sz="2400" dirty="0" smtClean="0">
                <a:solidFill>
                  <a:srgbClr val="FF0000"/>
                </a:solidFill>
              </a:rPr>
              <a:t>(но секрет в том, что «правильных» нет, любые имеют место быть, главное, что мы с ними делаем)</a:t>
            </a:r>
            <a:endParaRPr lang="ru-RU" sz="2800" b="1" dirty="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rgbClr val="FF0000"/>
                </a:solidFill>
              </a:rPr>
              <a:t>Не считаем, что они готовы к своим мыслям и чувствам, выбору </a:t>
            </a:r>
            <a:r>
              <a:rPr lang="ru-RU" sz="2400" b="1" dirty="0" smtClean="0">
                <a:solidFill>
                  <a:srgbClr val="FF0000"/>
                </a:solidFill>
              </a:rPr>
              <a:t>(для нас они по-прежнему дети и мы пытаемся так же все контролировать и решать за них)</a:t>
            </a:r>
            <a:endParaRPr lang="ru-RU" sz="2800" b="1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0080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12451" y="476672"/>
            <a:ext cx="698477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Ситуация 1:</a:t>
            </a:r>
          </a:p>
          <a:p>
            <a:pPr marL="285750" indent="-285750">
              <a:buFontTx/>
              <a:buChar char="-"/>
            </a:pPr>
            <a:r>
              <a:rPr lang="ru-RU" sz="3200" dirty="0" smtClean="0">
                <a:solidFill>
                  <a:srgbClr val="FF0000"/>
                </a:solidFill>
              </a:rPr>
              <a:t>Машенька, ты почему плачешь?</a:t>
            </a:r>
          </a:p>
          <a:p>
            <a:pPr marL="285750" indent="-285750">
              <a:buFontTx/>
              <a:buChar char="-"/>
            </a:pPr>
            <a:r>
              <a:rPr lang="ru-RU" sz="3200" dirty="0" smtClean="0">
                <a:solidFill>
                  <a:srgbClr val="FF0000"/>
                </a:solidFill>
              </a:rPr>
              <a:t>Я не хочу об этом говорить</a:t>
            </a:r>
          </a:p>
          <a:p>
            <a:pPr marL="285750" indent="-285750">
              <a:buFontTx/>
              <a:buChar char="-"/>
            </a:pPr>
            <a:r>
              <a:rPr lang="ru-RU" sz="3200" dirty="0" smtClean="0">
                <a:solidFill>
                  <a:srgbClr val="FF0000"/>
                </a:solidFill>
              </a:rPr>
              <a:t>Скажи, тебе станет легче…</a:t>
            </a:r>
          </a:p>
          <a:p>
            <a:pPr marL="285750" indent="-285750">
              <a:buFontTx/>
              <a:buChar char="-"/>
            </a:pPr>
            <a:r>
              <a:rPr lang="ru-RU" sz="3200" dirty="0" smtClean="0">
                <a:solidFill>
                  <a:srgbClr val="FF0000"/>
                </a:solidFill>
              </a:rPr>
              <a:t>Рома мне больше не пишет и не звонит</a:t>
            </a:r>
          </a:p>
          <a:p>
            <a:pPr marL="285750" indent="-285750">
              <a:buFontTx/>
              <a:buChar char="-"/>
            </a:pPr>
            <a:r>
              <a:rPr lang="ru-RU" sz="3200" dirty="0" smtClean="0">
                <a:solidFill>
                  <a:srgbClr val="FF0000"/>
                </a:solidFill>
              </a:rPr>
              <a:t>Ну и ладно. Он мне никогда не нравился</a:t>
            </a:r>
          </a:p>
          <a:p>
            <a:pPr marL="285750" indent="-285750">
              <a:buFontTx/>
              <a:buChar char="-"/>
            </a:pPr>
            <a:r>
              <a:rPr lang="ru-RU" sz="3200" dirty="0" smtClean="0">
                <a:solidFill>
                  <a:srgbClr val="FF0000"/>
                </a:solidFill>
              </a:rPr>
              <a:t>А мне нравился</a:t>
            </a:r>
          </a:p>
          <a:p>
            <a:pPr marL="285750" indent="-285750">
              <a:buFontTx/>
              <a:buChar char="-"/>
            </a:pPr>
            <a:r>
              <a:rPr lang="ru-RU" sz="3200" dirty="0" smtClean="0">
                <a:solidFill>
                  <a:srgbClr val="FF0000"/>
                </a:solidFill>
              </a:rPr>
              <a:t>Милая, забудь ты о нем. у тебя еще тысяча таким Ром будет</a:t>
            </a:r>
          </a:p>
          <a:p>
            <a:pPr marL="285750" indent="-285750">
              <a:buFontTx/>
              <a:buChar char="-"/>
            </a:pPr>
            <a:r>
              <a:rPr lang="ru-RU" sz="3200" dirty="0" smtClean="0">
                <a:solidFill>
                  <a:srgbClr val="FF0000"/>
                </a:solidFill>
              </a:rPr>
              <a:t>Ты не понимаешь меня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074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88640"/>
            <a:ext cx="8208912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</a:rPr>
              <a:t>Вместо этого стоит: </a:t>
            </a:r>
            <a:endParaRPr lang="ru-RU" sz="4000" b="1" dirty="0" smtClean="0">
              <a:solidFill>
                <a:srgbClr val="FF0000"/>
              </a:solidFill>
            </a:endParaRPr>
          </a:p>
          <a:p>
            <a:endParaRPr lang="ru-RU" sz="2400" dirty="0" smtClean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</a:rPr>
              <a:t>Машенька</a:t>
            </a:r>
            <a:r>
              <a:rPr lang="ru-RU" sz="2800" dirty="0">
                <a:solidFill>
                  <a:srgbClr val="FF0000"/>
                </a:solidFill>
              </a:rPr>
              <a:t>, ты отчего-то несчастна…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00"/>
                </a:solidFill>
              </a:rPr>
              <a:t>Рома не пишет и не звонит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00"/>
                </a:solidFill>
              </a:rPr>
              <a:t>Не удивительно, что ты так расстроена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00"/>
                </a:solidFill>
              </a:rPr>
              <a:t>Мне стоило этого ожидать, он общается со всеми девушками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00"/>
                </a:solidFill>
              </a:rPr>
              <a:t>Это неверное, было больно терпеть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00"/>
                </a:solidFill>
              </a:rPr>
              <a:t>Конечно! Но я убеждала себя, что по-настоящему нравлюсь ему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00"/>
                </a:solidFill>
              </a:rPr>
              <a:t>Ты очень сильно хотела верить в это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00"/>
                </a:solidFill>
              </a:rPr>
              <a:t>Да, но это была неправда. В любом случае, он не из тех, кого я хотела бы видеть своим парнем</a:t>
            </a:r>
          </a:p>
        </p:txBody>
      </p:sp>
    </p:spTree>
    <p:extLst>
      <p:ext uri="{BB962C8B-B14F-4D97-AF65-F5344CB8AC3E}">
        <p14:creationId xmlns:p14="http://schemas.microsoft.com/office/powerpoint/2010/main" val="543619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476672"/>
            <a:ext cx="691276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Ситуация 2:</a:t>
            </a:r>
          </a:p>
          <a:p>
            <a:pPr marL="285750" indent="-285750">
              <a:buFontTx/>
              <a:buChar char="-"/>
            </a:pPr>
            <a:r>
              <a:rPr lang="ru-RU" sz="2800" dirty="0" smtClean="0">
                <a:solidFill>
                  <a:srgbClr val="FF0000"/>
                </a:solidFill>
              </a:rPr>
              <a:t>О, нет, мне же завтра сдавать доклад…</a:t>
            </a:r>
          </a:p>
          <a:p>
            <a:pPr marL="285750" indent="-285750">
              <a:buFontTx/>
              <a:buChar char="-"/>
            </a:pPr>
            <a:r>
              <a:rPr lang="ru-RU" sz="2800" dirty="0" smtClean="0">
                <a:solidFill>
                  <a:srgbClr val="FF0000"/>
                </a:solidFill>
              </a:rPr>
              <a:t>Только не говори, что ты его еще не сделал</a:t>
            </a:r>
          </a:p>
          <a:p>
            <a:pPr marL="285750" indent="-285750">
              <a:buFontTx/>
              <a:buChar char="-"/>
            </a:pPr>
            <a:r>
              <a:rPr lang="ru-RU" sz="2800" dirty="0" smtClean="0">
                <a:solidFill>
                  <a:srgbClr val="FF0000"/>
                </a:solidFill>
              </a:rPr>
              <a:t>Я думал, у меня есть время до среду…</a:t>
            </a:r>
          </a:p>
          <a:p>
            <a:pPr marL="285750" indent="-285750">
              <a:buFontTx/>
              <a:buChar char="-"/>
            </a:pPr>
            <a:r>
              <a:rPr lang="ru-RU" sz="2800" dirty="0" smtClean="0">
                <a:solidFill>
                  <a:srgbClr val="FF0000"/>
                </a:solidFill>
              </a:rPr>
              <a:t>Вот что получается, когда не планируешь всё заранее</a:t>
            </a:r>
          </a:p>
          <a:p>
            <a:pPr marL="285750" indent="-285750">
              <a:buFontTx/>
              <a:buChar char="-"/>
            </a:pPr>
            <a:r>
              <a:rPr lang="ru-RU" sz="2800" dirty="0" smtClean="0">
                <a:solidFill>
                  <a:srgbClr val="FF0000"/>
                </a:solidFill>
              </a:rPr>
              <a:t>Но…</a:t>
            </a:r>
          </a:p>
          <a:p>
            <a:pPr marL="285750" indent="-285750">
              <a:buFontTx/>
              <a:buChar char="-"/>
            </a:pPr>
            <a:r>
              <a:rPr lang="ru-RU" sz="2800" dirty="0" smtClean="0">
                <a:solidFill>
                  <a:srgbClr val="FF0000"/>
                </a:solidFill>
              </a:rPr>
              <a:t>Никаких «но». Просто садись и пиши прямо сейчас!</a:t>
            </a:r>
          </a:p>
          <a:p>
            <a:pPr marL="285750" indent="-285750">
              <a:buFontTx/>
              <a:buChar char="-"/>
            </a:pPr>
            <a:r>
              <a:rPr lang="ru-RU" sz="2800" dirty="0" smtClean="0">
                <a:solidFill>
                  <a:srgbClr val="FF0000"/>
                </a:solidFill>
              </a:rPr>
              <a:t>Не наезжай!</a:t>
            </a:r>
          </a:p>
          <a:p>
            <a:pPr marL="285750" indent="-285750">
              <a:buFontTx/>
              <a:buChar char="-"/>
            </a:pPr>
            <a:r>
              <a:rPr lang="ru-RU" sz="2800" dirty="0" smtClean="0">
                <a:solidFill>
                  <a:srgbClr val="FF0000"/>
                </a:solidFill>
              </a:rPr>
              <a:t>А ты не распускай язык (не пререкайся; еще смеешь выступать? И т.д.)</a:t>
            </a:r>
          </a:p>
        </p:txBody>
      </p:sp>
    </p:spTree>
    <p:extLst>
      <p:ext uri="{BB962C8B-B14F-4D97-AF65-F5344CB8AC3E}">
        <p14:creationId xmlns:p14="http://schemas.microsoft.com/office/powerpoint/2010/main" val="4009211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548680"/>
            <a:ext cx="6264696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Вместо этого стоит:</a:t>
            </a:r>
          </a:p>
          <a:p>
            <a:pPr marL="285750" indent="-285750">
              <a:buFontTx/>
              <a:buChar char="-"/>
            </a:pPr>
            <a:r>
              <a:rPr lang="ru-RU" sz="2800" dirty="0" smtClean="0">
                <a:solidFill>
                  <a:srgbClr val="FF0000"/>
                </a:solidFill>
              </a:rPr>
              <a:t>О, нет, мне же завтра сдавать доклад</a:t>
            </a:r>
          </a:p>
          <a:p>
            <a:pPr marL="285750" indent="-285750">
              <a:buFontTx/>
              <a:buChar char="-"/>
            </a:pPr>
            <a:r>
              <a:rPr lang="ru-RU" sz="2800" dirty="0" smtClean="0">
                <a:solidFill>
                  <a:srgbClr val="FF0000"/>
                </a:solidFill>
              </a:rPr>
              <a:t>Неужели?</a:t>
            </a:r>
          </a:p>
          <a:p>
            <a:pPr marL="285750" indent="-285750">
              <a:buFontTx/>
              <a:buChar char="-"/>
            </a:pPr>
            <a:r>
              <a:rPr lang="ru-RU" sz="2800" dirty="0" smtClean="0">
                <a:solidFill>
                  <a:srgbClr val="FF0000"/>
                </a:solidFill>
              </a:rPr>
              <a:t>А он у меня готов только наполовину…</a:t>
            </a:r>
          </a:p>
          <a:p>
            <a:pPr marL="285750" indent="-285750">
              <a:buFontTx/>
              <a:buChar char="-"/>
            </a:pPr>
            <a:r>
              <a:rPr lang="ru-RU" sz="2800" dirty="0" err="1" smtClean="0">
                <a:solidFill>
                  <a:srgbClr val="FF0000"/>
                </a:solidFill>
              </a:rPr>
              <a:t>Ммм</a:t>
            </a:r>
            <a:r>
              <a:rPr lang="ru-RU" sz="2800" dirty="0" smtClean="0">
                <a:solidFill>
                  <a:srgbClr val="FF0000"/>
                </a:solidFill>
              </a:rPr>
              <a:t>…</a:t>
            </a:r>
          </a:p>
          <a:p>
            <a:pPr marL="285750" indent="-285750">
              <a:buFontTx/>
              <a:buChar char="-"/>
            </a:pPr>
            <a:r>
              <a:rPr lang="ru-RU" sz="2800" dirty="0" smtClean="0">
                <a:solidFill>
                  <a:srgbClr val="FF0000"/>
                </a:solidFill>
              </a:rPr>
              <a:t>Все мои планы рухнули! Я хотел вечером посмотреть футбол</a:t>
            </a:r>
          </a:p>
          <a:p>
            <a:pPr marL="285750" indent="-285750">
              <a:buFontTx/>
              <a:buChar char="-"/>
            </a:pPr>
            <a:r>
              <a:rPr lang="ru-RU" sz="2800" dirty="0" smtClean="0">
                <a:solidFill>
                  <a:srgbClr val="FF0000"/>
                </a:solidFill>
              </a:rPr>
              <a:t>Ай-</a:t>
            </a:r>
            <a:r>
              <a:rPr lang="ru-RU" sz="2800" dirty="0" err="1" smtClean="0">
                <a:solidFill>
                  <a:srgbClr val="FF0000"/>
                </a:solidFill>
              </a:rPr>
              <a:t>яй</a:t>
            </a:r>
            <a:r>
              <a:rPr lang="ru-RU" sz="2800" dirty="0" smtClean="0">
                <a:solidFill>
                  <a:srgbClr val="FF0000"/>
                </a:solidFill>
              </a:rPr>
              <a:t>-</a:t>
            </a:r>
            <a:r>
              <a:rPr lang="ru-RU" sz="2800" dirty="0" err="1" smtClean="0">
                <a:solidFill>
                  <a:srgbClr val="FF0000"/>
                </a:solidFill>
              </a:rPr>
              <a:t>яй</a:t>
            </a:r>
            <a:endParaRPr lang="ru-RU" sz="2800" dirty="0" smtClean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sz="2800" dirty="0" smtClean="0">
                <a:solidFill>
                  <a:srgbClr val="FF0000"/>
                </a:solidFill>
              </a:rPr>
              <a:t>Но теперь мне придется заканчивать этот жуткий доклад. Учитель поставит двойку, если я не сдам</a:t>
            </a:r>
          </a:p>
          <a:p>
            <a:pPr marL="285750" indent="-285750">
              <a:buFontTx/>
              <a:buChar char="-"/>
            </a:pPr>
            <a:r>
              <a:rPr lang="ru-RU" sz="2800" dirty="0" smtClean="0">
                <a:solidFill>
                  <a:srgbClr val="FF0000"/>
                </a:solidFill>
              </a:rPr>
              <a:t>Понятно…</a:t>
            </a:r>
          </a:p>
          <a:p>
            <a:pPr marL="285750" indent="-285750"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7809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357959"/>
            <a:ext cx="72008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Ситуация 3:</a:t>
            </a:r>
          </a:p>
          <a:p>
            <a:pPr marL="285750" indent="-285750">
              <a:buFontTx/>
              <a:buChar char="-"/>
            </a:pPr>
            <a:r>
              <a:rPr lang="ru-RU" sz="3200" dirty="0" smtClean="0">
                <a:solidFill>
                  <a:srgbClr val="FF0000"/>
                </a:solidFill>
              </a:rPr>
              <a:t>Пап, когда ты научишь меня водить машину?</a:t>
            </a:r>
          </a:p>
          <a:p>
            <a:pPr marL="285750" indent="-285750">
              <a:buFontTx/>
              <a:buChar char="-"/>
            </a:pPr>
            <a:r>
              <a:rPr lang="ru-RU" sz="3200" dirty="0" smtClean="0">
                <a:solidFill>
                  <a:srgbClr val="FF0000"/>
                </a:solidFill>
              </a:rPr>
              <a:t>Я ж тебе уже говорил, когда ты вырастишь</a:t>
            </a:r>
          </a:p>
          <a:p>
            <a:pPr marL="285750" indent="-285750">
              <a:buFontTx/>
              <a:buChar char="-"/>
            </a:pPr>
            <a:r>
              <a:rPr lang="ru-RU" sz="3200" dirty="0" smtClean="0">
                <a:solidFill>
                  <a:srgbClr val="FF0000"/>
                </a:solidFill>
              </a:rPr>
              <a:t>Мне уже шестнадцать</a:t>
            </a:r>
          </a:p>
          <a:p>
            <a:pPr marL="285750" indent="-285750">
              <a:buFontTx/>
              <a:buChar char="-"/>
            </a:pPr>
            <a:r>
              <a:rPr lang="ru-RU" sz="3200" dirty="0" smtClean="0">
                <a:solidFill>
                  <a:srgbClr val="FF0000"/>
                </a:solidFill>
              </a:rPr>
              <a:t>Вот-вот. А это означает, что тебе еще не дадут права</a:t>
            </a:r>
          </a:p>
          <a:p>
            <a:pPr marL="285750" indent="-285750">
              <a:buFontTx/>
              <a:buChar char="-"/>
            </a:pPr>
            <a:r>
              <a:rPr lang="ru-RU" sz="3200" dirty="0" smtClean="0">
                <a:solidFill>
                  <a:srgbClr val="FF0000"/>
                </a:solidFill>
              </a:rPr>
              <a:t>А отец Жени его уже учит</a:t>
            </a:r>
          </a:p>
          <a:p>
            <a:pPr marL="285750" indent="-285750">
              <a:buFontTx/>
              <a:buChar char="-"/>
            </a:pPr>
            <a:r>
              <a:rPr lang="ru-RU" sz="3200" dirty="0" smtClean="0">
                <a:solidFill>
                  <a:srgbClr val="FF0000"/>
                </a:solidFill>
              </a:rPr>
              <a:t>Жени уже почти восемнадцать</a:t>
            </a:r>
          </a:p>
          <a:p>
            <a:pPr marL="285750" indent="-285750">
              <a:buFontTx/>
              <a:buChar char="-"/>
            </a:pPr>
            <a:r>
              <a:rPr lang="ru-RU" sz="3200" dirty="0" smtClean="0">
                <a:solidFill>
                  <a:srgbClr val="FF0000"/>
                </a:solidFill>
              </a:rPr>
              <a:t>Но он его начал учить, когда ему было как и мне</a:t>
            </a:r>
          </a:p>
          <a:p>
            <a:pPr marL="285750" indent="-285750">
              <a:buFontTx/>
              <a:buChar char="-"/>
            </a:pPr>
            <a:r>
              <a:rPr lang="ru-RU" sz="3200" dirty="0" smtClean="0">
                <a:solidFill>
                  <a:srgbClr val="FF0000"/>
                </a:solidFill>
              </a:rPr>
              <a:t>Ну, он – не я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2101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1434</Words>
  <Application>Microsoft Office PowerPoint</Application>
  <PresentationFormat>Экран (4:3)</PresentationFormat>
  <Paragraphs>162</Paragraphs>
  <Slides>19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TanySah</dc:creator>
  <cp:lastModifiedBy>Татьяна Сахарова</cp:lastModifiedBy>
  <cp:revision>38</cp:revision>
  <dcterms:created xsi:type="dcterms:W3CDTF">2017-10-09T07:23:10Z</dcterms:created>
  <dcterms:modified xsi:type="dcterms:W3CDTF">2019-03-11T07:27:01Z</dcterms:modified>
</cp:coreProperties>
</file>