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76" r:id="rId8"/>
    <p:sldId id="261" r:id="rId9"/>
    <p:sldId id="271" r:id="rId10"/>
    <p:sldId id="272" r:id="rId11"/>
    <p:sldId id="273" r:id="rId12"/>
    <p:sldId id="262" r:id="rId13"/>
    <p:sldId id="263" r:id="rId14"/>
    <p:sldId id="274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94F150-4E13-46C0-9734-4AEABAB6C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B9FA2C-AC00-46C8-8944-41050DFF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24ABFB-98E1-4160-8708-3D0C9DEB2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B285-5276-469E-8D51-09E3EE530EC4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A7D217-4C00-42A7-B166-AE81DEE32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D8B409-BBB0-4B5E-82DB-9BDFFBAC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463-D613-4EEE-9B2C-0D9B5C9E6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7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347A8E-6EB0-49F4-86BA-5D71B6EF2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C5D2AA-C5DE-4C37-8BC6-22809346D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D8587C-B9ED-4F40-80E9-4F6A3DECE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B285-5276-469E-8D51-09E3EE530EC4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84A852-3649-4819-A23A-EAC07F25B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07AE25-B08E-4189-9621-BABFFAD14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463-D613-4EEE-9B2C-0D9B5C9E6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50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D91E8E-6042-48C2-AFF5-9CFCCBFBB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54A29B-C15D-4401-8AA6-B504EFC32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4A17C9-E39A-4D3F-ABC1-7A4DBB41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B285-5276-469E-8D51-09E3EE530EC4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CA014E-B241-478A-AC02-4DF9A73CF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4F0D74-D3E5-4D84-AF0A-ECD00B806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463-D613-4EEE-9B2C-0D9B5C9E6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4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5FC64A-B273-4284-ADDB-C68B416C4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CF3F77-0D38-4A6E-AF7F-634608741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589BE4-1E83-4C14-B080-D26239254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B285-5276-469E-8D51-09E3EE530EC4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548741-D03C-46E0-853C-63D61BDD1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1118C3-C29F-47B3-A297-0EC5D6F2D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463-D613-4EEE-9B2C-0D9B5C9E6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777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21E92E-D130-44A3-AF17-D973E2F41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59F0CF-2BDB-4198-8BA5-425E1FC18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9DAACB-DBD6-448C-9D21-391B90FC5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B285-5276-469E-8D51-09E3EE530EC4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DE3AC4-DCB0-4A99-90D2-6115CF913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93343E-786F-4FBC-8149-E281B7EF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463-D613-4EEE-9B2C-0D9B5C9E6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15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3D1D2-AE1A-4FF7-B988-9CE044C32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2CCFD3-6303-47AE-B166-EE43895A3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BADF2EF-CB1A-4B44-83F2-D37292985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65543F-ABE4-4A6B-BD5C-44B4535C6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B285-5276-469E-8D51-09E3EE530EC4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E817FB-B134-400B-BEFD-079D5E8A1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CB1DCA-AA91-414D-B9A9-C70120B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463-D613-4EEE-9B2C-0D9B5C9E6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57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A4F3AE-EB02-4ABE-87F4-7A6B71CCC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32795A-790B-493F-A483-EC4FDA715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F055D1-C094-4F6B-B180-5DDE68734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DEEB438-C67C-4714-9958-8F51565019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93FDA14-51F7-4113-ABA8-5B2730663E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9753E4F-ABD9-4980-9730-7CC38DF9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B285-5276-469E-8D51-09E3EE530EC4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008E604-901D-4FFB-9D22-573E9BAFC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BBEDFB1-1FDD-4556-93A0-053490580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463-D613-4EEE-9B2C-0D9B5C9E6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87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839D7C-3400-43E7-8607-6AAA9249D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1646891-2004-4A4B-848D-0AE4586E3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B285-5276-469E-8D51-09E3EE530EC4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3784666-312B-4BBE-9A80-9DB90A86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56CB885-03D0-40E0-B327-40372F5B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463-D613-4EEE-9B2C-0D9B5C9E6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7193C1B-7CB7-470B-9640-0C1DF03D8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B285-5276-469E-8D51-09E3EE530EC4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7DE998C-A878-4B9C-8AC6-AC733C962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4C2217C-9617-43B3-AFC0-E17D0A9C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463-D613-4EEE-9B2C-0D9B5C9E6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0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9F12D-9554-4A16-89FA-5677285B7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E7CB34-32B5-4A6D-A002-421395996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344B872-C79D-4185-A104-0999C0321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48BF6C-C8FC-4301-88CD-48C078943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B285-5276-469E-8D51-09E3EE530EC4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DCEC-C05E-47E8-8AB0-127C51A53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82A4B5-871B-4AF2-BA0C-4510FF826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463-D613-4EEE-9B2C-0D9B5C9E6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7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EAF38F-461C-4DAE-8E62-0C14806E4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483F69-B0D1-4991-8784-FAA0641B6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8E45B2-5C53-4105-8A85-78CD6996E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B8CFB9-30D3-4255-BA9A-AC21AC4B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B285-5276-469E-8D51-09E3EE530EC4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3B5B12-3675-4A94-B306-FECD72D87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722742-0775-4616-AC66-0D2A655D6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463-D613-4EEE-9B2C-0D9B5C9E6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163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A00D4-7456-45D2-9508-1235A5F5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37A118-4721-4653-ABD0-DDA016D4B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63D482-FDCE-4DCD-997F-EC20FA18B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FB285-5276-469E-8D51-09E3EE530EC4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F1F07C-BEEE-443C-A164-670F34654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567ADA-9D8D-4E47-8BA3-0CDF79D3DF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D4463-D613-4EEE-9B2C-0D9B5C9E6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162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2F2F2D-3209-4B03-8CA8-5F8BEAF005D9}"/>
              </a:ext>
            </a:extLst>
          </p:cNvPr>
          <p:cNvSpPr txBox="1"/>
          <p:nvPr/>
        </p:nvSpPr>
        <p:spPr>
          <a:xfrm>
            <a:off x="1492899" y="340281"/>
            <a:ext cx="85095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" panose="02030600000101010101" pitchFamily="18" charset="-127"/>
                <a:ea typeface="Gungsuh" panose="02030600000101010101" pitchFamily="18" charset="-127"/>
              </a:rPr>
              <a:t>БЕЗ</a:t>
            </a: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" panose="02030600000101010101" pitchFamily="18" charset="-127"/>
                <a:ea typeface="Gungsuh" panose="02030600000101010101" pitchFamily="18" charset="-127"/>
              </a:rPr>
              <a:t>УСЛОВНАЯ ЛЮБОВЬ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A528ADD-4342-4614-8BE3-5797A404B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765" y="2785126"/>
            <a:ext cx="6128268" cy="389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001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AF7D5E-15C4-489D-85B4-835B459F8556}"/>
              </a:ext>
            </a:extLst>
          </p:cNvPr>
          <p:cNvSpPr txBox="1"/>
          <p:nvPr/>
        </p:nvSpPr>
        <p:spPr>
          <a:xfrm>
            <a:off x="1153886" y="715167"/>
            <a:ext cx="10417628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32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" panose="02030600000101010101" pitchFamily="18" charset="-127"/>
                <a:ea typeface="Gungsuh" panose="02030600000101010101" pitchFamily="18" charset="-127"/>
              </a:rPr>
              <a:t>Ограничьте масштабы критики</a:t>
            </a:r>
          </a:p>
          <a:p>
            <a:pPr algn="l"/>
            <a:endParaRPr lang="ru-RU" sz="3200" b="0" i="0" dirty="0">
              <a:solidFill>
                <a:srgbClr val="4C4C4C"/>
              </a:solidFill>
              <a:effectLst/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pPr algn="l"/>
            <a:r>
              <a:rPr lang="ru-RU" sz="3200" b="0" i="0" dirty="0">
                <a:solidFill>
                  <a:srgbClr val="4C4C4C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Сосредоточьтесь </a:t>
            </a:r>
            <a:r>
              <a:rPr lang="ru-RU" sz="3200" b="0" i="1" dirty="0">
                <a:solidFill>
                  <a:srgbClr val="4C4C4C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на конкретном недостатке конкретного действия </a:t>
            </a:r>
          </a:p>
          <a:p>
            <a:pPr algn="l"/>
            <a:r>
              <a:rPr lang="ru-RU" sz="3200" b="0" i="0" dirty="0">
                <a:solidFill>
                  <a:srgbClr val="4C4C4C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(«Твой голос звучал очень недобро, когда ты сейчас разговаривал с сестрой»)</a:t>
            </a:r>
          </a:p>
          <a:p>
            <a:pPr algn="l"/>
            <a:endParaRPr lang="ru-RU" sz="3200" dirty="0">
              <a:solidFill>
                <a:srgbClr val="4C4C4C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pPr algn="l"/>
            <a:r>
              <a:rPr lang="ru-RU" sz="3200" b="0" i="0" dirty="0">
                <a:solidFill>
                  <a:srgbClr val="4C4C4C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 и </a:t>
            </a:r>
            <a:r>
              <a:rPr lang="ru-RU" sz="32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не делайте обобщений, подразумевающих, что с ребенком в принципе что-то не так </a:t>
            </a:r>
            <a:r>
              <a:rPr lang="ru-RU" sz="3200" b="0" i="0" dirty="0">
                <a:solidFill>
                  <a:srgbClr val="4C4C4C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(«Ты грубо разговариваешь с людьми»).</a:t>
            </a:r>
          </a:p>
        </p:txBody>
      </p:sp>
    </p:spTree>
    <p:extLst>
      <p:ext uri="{BB962C8B-B14F-4D97-AF65-F5344CB8AC3E}">
        <p14:creationId xmlns:p14="http://schemas.microsoft.com/office/powerpoint/2010/main" val="3555182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720BC0-5B70-40C0-AE1A-6A0A16776230}"/>
              </a:ext>
            </a:extLst>
          </p:cNvPr>
          <p:cNvSpPr txBox="1"/>
          <p:nvPr/>
        </p:nvSpPr>
        <p:spPr>
          <a:xfrm>
            <a:off x="1284514" y="436325"/>
            <a:ext cx="954677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" panose="02030600000101010101" pitchFamily="18" charset="-127"/>
                <a:ea typeface="Gungsuh" panose="02030600000101010101" pitchFamily="18" charset="-127"/>
              </a:rPr>
              <a:t>Ищите альтернативу критике</a:t>
            </a:r>
          </a:p>
          <a:p>
            <a:pPr algn="l"/>
            <a:endParaRPr lang="ru-RU" sz="2800" b="0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pPr algn="l"/>
            <a:r>
              <a:rPr lang="ru-RU" sz="2800" b="0" i="0" dirty="0">
                <a:solidFill>
                  <a:srgbClr val="4C4C4C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Когда дети ведут себя безответственно, агрессивно или надоедливо, постарайтесь увидеть в этом воспитательный момент. </a:t>
            </a:r>
          </a:p>
          <a:p>
            <a:pPr algn="l"/>
            <a:r>
              <a:rPr lang="ru-RU" sz="2800" b="0" i="0" dirty="0">
                <a:solidFill>
                  <a:srgbClr val="4C4C4C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Вместо: «Да что с тобой? Разве я не сказал, чтобы ты этого не делал?!» — или, если уж на то пошло, вместо: «Ты разочаровываешь меня, когда так поступаешь», — </a:t>
            </a:r>
            <a:r>
              <a:rPr lang="ru-RU" sz="2800" b="1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постарайтесь помочь ребенку увидеть последствия его действий, как они могут обидеть других людей или сделать их жизнь более трудной.</a:t>
            </a:r>
          </a:p>
        </p:txBody>
      </p:sp>
    </p:spTree>
    <p:extLst>
      <p:ext uri="{BB962C8B-B14F-4D97-AF65-F5344CB8AC3E}">
        <p14:creationId xmlns:p14="http://schemas.microsoft.com/office/powerpoint/2010/main" val="271030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DCA9F8-B042-4049-8D40-D9E04E772CF0}"/>
              </a:ext>
            </a:extLst>
          </p:cNvPr>
          <p:cNvSpPr txBox="1"/>
          <p:nvPr/>
        </p:nvSpPr>
        <p:spPr>
          <a:xfrm>
            <a:off x="1110343" y="864551"/>
            <a:ext cx="101346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i="0" dirty="0">
                <a:solidFill>
                  <a:srgbClr val="4C4C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" panose="02030600000101010101" pitchFamily="18" charset="-127"/>
                <a:ea typeface="Gungsuh" panose="02030600000101010101" pitchFamily="18" charset="-127"/>
              </a:rPr>
              <a:t>Мы должны завести привычку задавать себе необычный вопрос: </a:t>
            </a:r>
          </a:p>
          <a:p>
            <a:endParaRPr lang="ru-RU" sz="3200" dirty="0">
              <a:solidFill>
                <a:srgbClr val="4C4C4C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36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«Если бы замечание, которое я только что сделал моему ребенку, услышал я сам — или если бы со мной поступили так, как я с ребенком, — почувствовал бы я, что меня безоговорочно любят?».</a:t>
            </a:r>
            <a:endParaRPr lang="ru-RU" sz="3600" dirty="0">
              <a:solidFill>
                <a:srgbClr val="FF000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70075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F08038-78E4-4BCE-BBBF-292715B47B54}"/>
              </a:ext>
            </a:extLst>
          </p:cNvPr>
          <p:cNvSpPr txBox="1"/>
          <p:nvPr/>
        </p:nvSpPr>
        <p:spPr>
          <a:xfrm>
            <a:off x="620486" y="397009"/>
            <a:ext cx="1061357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" panose="02030600000101010101" pitchFamily="18" charset="-127"/>
                <a:ea typeface="Gungsuh" panose="02030600000101010101" pitchFamily="18" charset="-127"/>
              </a:rPr>
              <a:t>Чем безусловная любовь НЕ является:</a:t>
            </a:r>
          </a:p>
          <a:p>
            <a:endParaRPr lang="ru-RU" sz="2800" dirty="0"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800" dirty="0">
                <a:solidFill>
                  <a:srgbClr val="FF000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Попустительством</a:t>
            </a:r>
            <a:r>
              <a:rPr lang="ru-RU" sz="2800" dirty="0">
                <a:latin typeface="Gungsuh" panose="02030600000101010101" pitchFamily="18" charset="-127"/>
                <a:ea typeface="Gungsuh" panose="02030600000101010101" pitchFamily="18" charset="-127"/>
              </a:rPr>
              <a:t> – ребенок толкает и ударяет маму, а она только умильно улыбается.</a:t>
            </a:r>
          </a:p>
          <a:p>
            <a:endParaRPr lang="ru-RU" sz="2800" dirty="0"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800" dirty="0" err="1">
                <a:solidFill>
                  <a:srgbClr val="FF000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Гиперопекой</a:t>
            </a:r>
            <a:r>
              <a:rPr lang="ru-RU" sz="2800" dirty="0">
                <a:latin typeface="Gungsuh" panose="02030600000101010101" pitchFamily="18" charset="-127"/>
                <a:ea typeface="Gungsuh" panose="02030600000101010101" pitchFamily="18" charset="-127"/>
              </a:rPr>
              <a:t> – и шнурки за ребенка завязать, и кормить через силу, и не позволять гулять, потому что мало ли кто так ходит», и «я знаю лучше, что тебе надо», «никому не интересно, что ты хочешь, будет по-моему»…</a:t>
            </a:r>
          </a:p>
          <a:p>
            <a:endParaRPr lang="ru-RU" sz="2800" dirty="0"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800" dirty="0">
                <a:solidFill>
                  <a:srgbClr val="FF000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Манипуляцией</a:t>
            </a:r>
            <a:r>
              <a:rPr lang="ru-RU" sz="2800" dirty="0">
                <a:latin typeface="Gungsuh" panose="02030600000101010101" pitchFamily="18" charset="-127"/>
                <a:ea typeface="Gungsuh" panose="02030600000101010101" pitchFamily="18" charset="-127"/>
              </a:rPr>
              <a:t> – «Я о тебе забочусь, ночей не сплю, а ты…!», «Всю жизнь тебе отдала, а ты…!», «Если ты не слушаешь меня, я отдам тебя тете/дяде»…</a:t>
            </a:r>
          </a:p>
        </p:txBody>
      </p:sp>
    </p:spTree>
    <p:extLst>
      <p:ext uri="{BB962C8B-B14F-4D97-AF65-F5344CB8AC3E}">
        <p14:creationId xmlns:p14="http://schemas.microsoft.com/office/powerpoint/2010/main" val="3618480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710A7B-267C-46FE-8EB4-F2CA28093438}"/>
              </a:ext>
            </a:extLst>
          </p:cNvPr>
          <p:cNvSpPr txBox="1"/>
          <p:nvPr/>
        </p:nvSpPr>
        <p:spPr>
          <a:xfrm>
            <a:off x="1012372" y="366623"/>
            <a:ext cx="10395857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sz="32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" panose="02030600000101010101" pitchFamily="18" charset="-127"/>
                <a:ea typeface="Gungsuh" panose="02030600000101010101" pitchFamily="18" charset="-127"/>
              </a:rPr>
              <a:t>Безусловная любовь – это…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ru-RU" sz="2800" dirty="0"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pPr algn="l" fontAlgn="base"/>
            <a:r>
              <a:rPr lang="ru-RU" sz="2800" b="0" i="0" dirty="0"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Если ребенок говорит в гневе обидные слова, повышает на вас голос, любящим выбором обычно будет сообщить, что такие слова ранят вас, не позволять ему так говорить. Однако также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простить его за бестактность. Помогите ему стать лучше и позволяйте чувствовать вашу любовь.</a:t>
            </a:r>
          </a:p>
          <a:p>
            <a:pPr algn="l" fontAlgn="base"/>
            <a:r>
              <a:rPr lang="ru-RU" sz="2800" b="0" i="0" dirty="0"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Но не стоит путать готовность прощать с позволением переступать через вас, не учитывать ваши просьбы. На это надо реагировать и давать понять, что «хорошо». </a:t>
            </a:r>
          </a:p>
        </p:txBody>
      </p:sp>
    </p:spTree>
    <p:extLst>
      <p:ext uri="{BB962C8B-B14F-4D97-AF65-F5344CB8AC3E}">
        <p14:creationId xmlns:p14="http://schemas.microsoft.com/office/powerpoint/2010/main" val="363134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BA4B87-13A7-4AD8-994F-E56E1F6E8E51}"/>
              </a:ext>
            </a:extLst>
          </p:cNvPr>
          <p:cNvSpPr txBox="1"/>
          <p:nvPr/>
        </p:nvSpPr>
        <p:spPr>
          <a:xfrm>
            <a:off x="685801" y="665021"/>
            <a:ext cx="1100545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Детям важна не только наша любовь, им необходима и наша требовательность. </a:t>
            </a:r>
          </a:p>
          <a:p>
            <a:endParaRPr lang="ru-RU" sz="2800" b="1" i="0" dirty="0">
              <a:solidFill>
                <a:srgbClr val="FF0000"/>
              </a:solidFill>
              <a:effectLst/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8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Более того, если на ранних этапах развития ребенка важнее безусловная любовь, то чем ребенок старше, тем важнее становится требовательность. </a:t>
            </a:r>
          </a:p>
          <a:p>
            <a:endParaRPr lang="ru-RU" sz="2800" b="0" i="0" dirty="0">
              <a:solidFill>
                <a:srgbClr val="000000"/>
              </a:solidFill>
              <a:effectLst/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800" b="1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Ребенок должен понять, что он не только имеет право, но он еще и должен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: он имеет право играть, но должен за собой игрушки убрать. Он имеет право играть по-своему, но не имеет права бить других детей. А когда он с мамой выходит на проезжую часть, он должен держаться за мамину руку.</a:t>
            </a:r>
            <a:endParaRPr lang="ru-RU" sz="2800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2960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E3302D-4FDA-4C78-B082-992838A4418E}"/>
              </a:ext>
            </a:extLst>
          </p:cNvPr>
          <p:cNvSpPr txBox="1"/>
          <p:nvPr/>
        </p:nvSpPr>
        <p:spPr>
          <a:xfrm>
            <a:off x="1359937" y="869408"/>
            <a:ext cx="988500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Если безусловная любовь от наказания защищает невиновного, она благо</a:t>
            </a:r>
            <a:r>
              <a:rPr lang="ru-RU" sz="40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.</a:t>
            </a:r>
          </a:p>
          <a:p>
            <a:br>
              <a:rPr lang="ru-RU" sz="4000" dirty="0">
                <a:latin typeface="Gungsuh" panose="02030600000101010101" pitchFamily="18" charset="-127"/>
                <a:ea typeface="Gungsuh" panose="02030600000101010101" pitchFamily="18" charset="-127"/>
              </a:rPr>
            </a:br>
            <a:r>
              <a:rPr lang="ru-RU" sz="40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Если же безусловная любовь начинает от наказаний защищать виноватого, она разрушает личность под благовидной личиной.</a:t>
            </a:r>
            <a:endParaRPr lang="ru-RU" sz="4000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9960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D4540D-FFA1-4F8C-90C6-5B2E4740C021}"/>
              </a:ext>
            </a:extLst>
          </p:cNvPr>
          <p:cNvSpPr txBox="1"/>
          <p:nvPr/>
        </p:nvSpPr>
        <p:spPr>
          <a:xfrm>
            <a:off x="1459463" y="848810"/>
            <a:ext cx="977459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Наказание ребенка вовсе не противоречит родительской любви</a:t>
            </a:r>
            <a:r>
              <a:rPr lang="ru-RU" sz="3200" b="1" dirty="0">
                <a:solidFill>
                  <a:srgbClr val="FF000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.</a:t>
            </a:r>
          </a:p>
          <a:p>
            <a:endParaRPr lang="ru-RU" sz="3200" b="0" i="0" dirty="0">
              <a:solidFill>
                <a:srgbClr val="000000"/>
              </a:solidFill>
              <a:effectLst/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32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Однако одно дело, родители наказывают ребенка, потому что привыкли спускать на него свой негатив.</a:t>
            </a:r>
          </a:p>
          <a:p>
            <a:endParaRPr lang="ru-RU" sz="3200" dirty="0">
              <a:solidFill>
                <a:srgbClr val="00000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32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И совсем другое, когда они ребенка любят и вынуждены напрячь его во имя его же интересов. </a:t>
            </a:r>
            <a:endParaRPr lang="ru-RU" sz="3200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87421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029271-F627-4D72-A2EA-524A2E0A8A44}"/>
              </a:ext>
            </a:extLst>
          </p:cNvPr>
          <p:cNvSpPr txBox="1"/>
          <p:nvPr/>
        </p:nvSpPr>
        <p:spPr>
          <a:xfrm>
            <a:off x="653141" y="151179"/>
            <a:ext cx="1133203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Необходимо запомнить очень важную вещь: </a:t>
            </a:r>
          </a:p>
          <a:p>
            <a:endParaRPr lang="ru-RU" sz="2800" b="1" dirty="0">
              <a:solidFill>
                <a:srgbClr val="FF000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800" b="1" dirty="0">
                <a:latin typeface="Gungsuh" panose="02030600000101010101" pitchFamily="18" charset="-127"/>
                <a:ea typeface="Gungsuh" panose="02030600000101010101" pitchFamily="18" charset="-127"/>
              </a:rPr>
              <a:t>Р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ебёнок, как ЛИЧНОСТЬ, требует безусловной любви, уважения и принятия. </a:t>
            </a:r>
          </a:p>
          <a:p>
            <a:endParaRPr lang="ru-RU" sz="2800" dirty="0">
              <a:solidFill>
                <a:srgbClr val="00000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8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ПОСТУПКИ же ребёнка могут вызывать различные эмоции и именно поступки могут вызывать недовольство, а не сам ребёнок. </a:t>
            </a:r>
          </a:p>
          <a:p>
            <a:endParaRPr lang="ru-RU" sz="2800" b="0" i="0" dirty="0">
              <a:solidFill>
                <a:srgbClr val="000000"/>
              </a:solidFill>
              <a:effectLst/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4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Другими словами, ребенок должен знать, что ваша любовь не зависит ни от каких обстоятельств, успехов, неудач, что он любим и нужен, что любовь эта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БЕЗусловна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. </a:t>
            </a:r>
          </a:p>
          <a:p>
            <a:endParaRPr lang="ru-RU" sz="2400" dirty="0">
              <a:solidFill>
                <a:srgbClr val="00000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4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А вот интересный вопрос можете задать своим деткам: «Как ты думаешь, когда я ругаю тебя, злюсь, я люблю тебя при этом?». Любопытно, какой ответ Вы услышите?</a:t>
            </a:r>
            <a:endParaRPr lang="ru-RU" sz="2400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1826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5227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ED95EA-05C7-42E1-92F7-DE5E89F355B0}"/>
              </a:ext>
            </a:extLst>
          </p:cNvPr>
          <p:cNvSpPr txBox="1"/>
          <p:nvPr/>
        </p:nvSpPr>
        <p:spPr>
          <a:xfrm>
            <a:off x="1268964" y="718457"/>
            <a:ext cx="889207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" panose="02030600000101010101" pitchFamily="18" charset="-127"/>
                <a:ea typeface="Gungsuh" panose="02030600000101010101" pitchFamily="18" charset="-127"/>
              </a:rPr>
              <a:t>Безусловная любовь; </a:t>
            </a:r>
          </a:p>
          <a:p>
            <a:r>
              <a:rPr lang="ru-RU" sz="32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" panose="02030600000101010101" pitchFamily="18" charset="-127"/>
                <a:ea typeface="Gungsuh" panose="02030600000101010101" pitchFamily="18" charset="-127"/>
              </a:rPr>
              <a:t>безусловное принятие 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— термин, обозначающий </a:t>
            </a:r>
            <a:r>
              <a:rPr lang="ru-RU" sz="2800" b="1" i="1" dirty="0">
                <a:solidFill>
                  <a:srgbClr val="202122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принятие и </a:t>
            </a:r>
            <a:r>
              <a:rPr lang="ru-RU" sz="2800" b="1" i="1" u="none" strike="noStrike" dirty="0"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любовь</a:t>
            </a:r>
            <a:r>
              <a:rPr lang="ru-RU" sz="2800" b="1" i="1" dirty="0">
                <a:solidFill>
                  <a:srgbClr val="202122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 к кому-нибудь, не зависящие от каких-либо временных условий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, а опирающиеся на его устойчивый, целостный образ. </a:t>
            </a:r>
          </a:p>
          <a:p>
            <a:endParaRPr lang="ru-RU" sz="2800" dirty="0">
              <a:solidFill>
                <a:srgbClr val="202122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800" b="0" i="0" dirty="0">
                <a:solidFill>
                  <a:srgbClr val="202122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Такой любви противопоставляется условная любовь, существующая только до тех пор, пока её объект соответствует неким условиям.</a:t>
            </a:r>
            <a:endParaRPr lang="ru-RU" sz="2800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409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6BD41F-526D-471C-BF3B-40D63599A0FF}"/>
              </a:ext>
            </a:extLst>
          </p:cNvPr>
          <p:cNvSpPr txBox="1"/>
          <p:nvPr/>
        </p:nvSpPr>
        <p:spPr>
          <a:xfrm>
            <a:off x="1144943" y="458288"/>
            <a:ext cx="9902113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Главное слово 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в формуле безусловной родительской любви - </a:t>
            </a:r>
            <a:r>
              <a:rPr lang="ru-RU" sz="2800" b="1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слово "всегда". 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Любить безусловно - это значит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любить ребенка всегда, </a:t>
            </a:r>
            <a:r>
              <a:rPr lang="ru-RU" sz="2800" b="1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при любых условиях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, а не только когда хочется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. </a:t>
            </a:r>
          </a:p>
          <a:p>
            <a:r>
              <a:rPr lang="ru-RU" sz="28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Любить безусловно - значит </a:t>
            </a:r>
            <a:r>
              <a:rPr lang="ru-RU" sz="2800" b="1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заботиться о нем всегда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, а не когда нам удобно и несмотря на наше иногда плохое настроение.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 </a:t>
            </a:r>
          </a:p>
          <a:p>
            <a:r>
              <a:rPr lang="ru-RU" sz="28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Любить безусловно - значит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поддерживать ребенка </a:t>
            </a:r>
            <a:r>
              <a:rPr lang="ru-RU" sz="2800" b="1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при любых обстоятельствах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, в том числе несмотря на его когда-то плохое поведение.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 Дети бывают трудными, дети бывают неудобными, но их всё равно нужно любить!</a:t>
            </a:r>
            <a:endParaRPr lang="ru-RU" sz="2800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304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9CBE53-A4BC-49EC-BCC2-D6AFE4937055}"/>
              </a:ext>
            </a:extLst>
          </p:cNvPr>
          <p:cNvSpPr txBox="1"/>
          <p:nvPr/>
        </p:nvSpPr>
        <p:spPr>
          <a:xfrm>
            <a:off x="1191985" y="336990"/>
            <a:ext cx="9948766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В чем суть безусловной любви? </a:t>
            </a:r>
          </a:p>
          <a:p>
            <a:endParaRPr lang="ru-RU" sz="2400" dirty="0"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400" dirty="0">
                <a:latin typeface="Gungsuh" panose="02030600000101010101" pitchFamily="18" charset="-127"/>
                <a:ea typeface="Gungsuh" panose="02030600000101010101" pitchFamily="18" charset="-127"/>
              </a:rPr>
              <a:t>-в сострадании, </a:t>
            </a:r>
          </a:p>
          <a:p>
            <a:r>
              <a:rPr lang="ru-RU" sz="2400" dirty="0">
                <a:latin typeface="Gungsuh" panose="02030600000101010101" pitchFamily="18" charset="-127"/>
                <a:ea typeface="Gungsuh" panose="02030600000101010101" pitchFamily="18" charset="-127"/>
              </a:rPr>
              <a:t>-принятии человека таким, какой он есть </a:t>
            </a:r>
          </a:p>
          <a:p>
            <a:endParaRPr lang="ru-RU" sz="2400" dirty="0"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400" dirty="0">
                <a:latin typeface="Gungsuh" panose="02030600000101010101" pitchFamily="18" charset="-127"/>
                <a:ea typeface="Gungsuh" panose="02030600000101010101" pitchFamily="18" charset="-127"/>
              </a:rPr>
              <a:t>- без условий, эгоизма и эгоцентризма </a:t>
            </a:r>
          </a:p>
          <a:p>
            <a:endParaRPr lang="ru-RU" sz="2400" dirty="0"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400" dirty="0">
                <a:latin typeface="Gungsuh" panose="02030600000101010101" pitchFamily="18" charset="-127"/>
                <a:ea typeface="Gungsuh" panose="02030600000101010101" pitchFamily="18" charset="-127"/>
              </a:rPr>
              <a:t>-манипуляций, подавления воли другого человека или гипертрофированной опеки</a:t>
            </a:r>
          </a:p>
          <a:p>
            <a:endParaRPr lang="ru-RU" sz="2400" dirty="0"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400" dirty="0">
                <a:latin typeface="Gungsuh" panose="02030600000101010101" pitchFamily="18" charset="-127"/>
                <a:ea typeface="Gungsuh" panose="02030600000101010101" pitchFamily="18" charset="-127"/>
              </a:rPr>
              <a:t>-осуждения, унижения, психологического или физического насилия</a:t>
            </a:r>
          </a:p>
          <a:p>
            <a:endParaRPr lang="ru-RU" sz="2400" dirty="0"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400" dirty="0">
                <a:latin typeface="Gungsuh" panose="02030600000101010101" pitchFamily="18" charset="-127"/>
                <a:ea typeface="Gungsuh" panose="02030600000101010101" pitchFamily="18" charset="-127"/>
              </a:rPr>
              <a:t>-снисходительного или принижающего отношения к объекту любви</a:t>
            </a:r>
          </a:p>
        </p:txBody>
      </p:sp>
    </p:spTree>
    <p:extLst>
      <p:ext uri="{BB962C8B-B14F-4D97-AF65-F5344CB8AC3E}">
        <p14:creationId xmlns:p14="http://schemas.microsoft.com/office/powerpoint/2010/main" val="184021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BA83E4-62AE-4497-B154-BA47E42B28EC}"/>
              </a:ext>
            </a:extLst>
          </p:cNvPr>
          <p:cNvSpPr txBox="1"/>
          <p:nvPr/>
        </p:nvSpPr>
        <p:spPr>
          <a:xfrm>
            <a:off x="816429" y="303245"/>
            <a:ext cx="1077685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" panose="02030600000101010101" pitchFamily="18" charset="-127"/>
                <a:ea typeface="Gungsuh" panose="02030600000101010101" pitchFamily="18" charset="-127"/>
              </a:rPr>
              <a:t>Как проявлять безусловную любовь:</a:t>
            </a:r>
          </a:p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3200" dirty="0">
                <a:solidFill>
                  <a:srgbClr val="FF000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Быть внимательным к своему эмоциональному состоянию </a:t>
            </a:r>
            <a:r>
              <a:rPr lang="ru-RU" sz="2400" dirty="0">
                <a:latin typeface="Gungsuh" panose="02030600000101010101" pitchFamily="18" charset="-127"/>
                <a:ea typeface="Gungsuh" panose="02030600000101010101" pitchFamily="18" charset="-127"/>
              </a:rPr>
              <a:t>(крайне важно самим любить и ценить себя, тогда и к ребенку эта любовь будет естественна)</a:t>
            </a:r>
            <a:endParaRPr lang="ru-RU" sz="2400" dirty="0">
              <a:solidFill>
                <a:srgbClr val="FF000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endParaRPr lang="ru-RU" sz="2000" dirty="0">
              <a:solidFill>
                <a:srgbClr val="FF000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3200" dirty="0">
                <a:solidFill>
                  <a:srgbClr val="FF000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Быть внимательным к потребностям ребенка </a:t>
            </a:r>
            <a:r>
              <a:rPr lang="ru-RU" sz="2400" dirty="0">
                <a:latin typeface="Gungsuh" panose="02030600000101010101" pitchFamily="18" charset="-127"/>
                <a:ea typeface="Gungsuh" panose="02030600000101010101" pitchFamily="18" charset="-127"/>
              </a:rPr>
              <a:t>(определять в чем он в данный момент нуждается, что лучше: обнять или выслушать, дать совет или сказать о своей к нему любви)</a:t>
            </a:r>
            <a:endParaRPr lang="ru-RU" sz="2400" dirty="0">
              <a:solidFill>
                <a:srgbClr val="FF000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endParaRPr lang="ru-RU" dirty="0">
              <a:solidFill>
                <a:srgbClr val="FF000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3200" dirty="0">
                <a:solidFill>
                  <a:srgbClr val="FF000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Проявлять любовь, а не только ее чувствовать </a:t>
            </a:r>
            <a:r>
              <a:rPr lang="ru-RU" sz="2400" dirty="0">
                <a:latin typeface="Gungsuh" panose="02030600000101010101" pitchFamily="18" charset="-127"/>
                <a:ea typeface="Gungsuh" panose="02030600000101010101" pitchFamily="18" charset="-127"/>
              </a:rPr>
              <a:t>(важно словами, прикосновениями, улыбкой и действиями показывать свою любовь к ребенку)</a:t>
            </a:r>
            <a:endParaRPr lang="ru-RU" sz="2400" dirty="0">
              <a:solidFill>
                <a:srgbClr val="FF000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endParaRPr lang="ru-RU" sz="2400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535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EF0134-6070-4655-AFDE-4AA9F9EA34D5}"/>
              </a:ext>
            </a:extLst>
          </p:cNvPr>
          <p:cNvSpPr txBox="1"/>
          <p:nvPr/>
        </p:nvSpPr>
        <p:spPr>
          <a:xfrm>
            <a:off x="1066799" y="582067"/>
            <a:ext cx="1063534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Поддерживать и ценить ребенка </a:t>
            </a:r>
            <a:r>
              <a:rPr lang="ru-RU" sz="3200" dirty="0">
                <a:latin typeface="Gungsuh" panose="02030600000101010101" pitchFamily="18" charset="-127"/>
                <a:ea typeface="Gungsuh" panose="02030600000101010101" pitchFamily="18" charset="-127"/>
              </a:rPr>
              <a:t>(«как хорошо, что ты поиграл спокойно в комнате», «у тебя уже гораздо лучше удается решать примеры», «вижу тебе грустно, чем могу помочь?», «мне очень приятна твоя помощь»)</a:t>
            </a:r>
          </a:p>
          <a:p>
            <a:endParaRPr lang="ru-RU" sz="2400" dirty="0"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3200" b="1" dirty="0">
                <a:solidFill>
                  <a:srgbClr val="FF000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Защищать и заботиться о нем </a:t>
            </a:r>
            <a:r>
              <a:rPr lang="ru-RU" sz="3200" dirty="0">
                <a:latin typeface="Gungsuh" panose="02030600000101010101" pitchFamily="18" charset="-127"/>
                <a:ea typeface="Gungsuh" panose="02030600000101010101" pitchFamily="18" charset="-127"/>
              </a:rPr>
              <a:t>(«я тебя люблю, ты всегда можешь на меня рассчитывать», «я знаю ты любишь читать, вот купила тебе интересную книгу», «тебя обидел брат? Давай разбираться»)</a:t>
            </a:r>
          </a:p>
        </p:txBody>
      </p:sp>
    </p:spTree>
    <p:extLst>
      <p:ext uri="{BB962C8B-B14F-4D97-AF65-F5344CB8AC3E}">
        <p14:creationId xmlns:p14="http://schemas.microsoft.com/office/powerpoint/2010/main" val="1049561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FA0D80-E3FB-452D-838C-2D845DE2945F}"/>
              </a:ext>
            </a:extLst>
          </p:cNvPr>
          <p:cNvSpPr txBox="1"/>
          <p:nvPr/>
        </p:nvSpPr>
        <p:spPr>
          <a:xfrm>
            <a:off x="870858" y="747623"/>
            <a:ext cx="100584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ungsuh" panose="02030600000101010101" pitchFamily="18" charset="-127"/>
                <a:ea typeface="Gungsuh" panose="02030600000101010101" pitchFamily="18" charset="-127"/>
                <a:cs typeface="+mn-cs"/>
              </a:rPr>
              <a:t>Давать то, в чем он нуждается, а не нам хочется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ungsuh" panose="02030600000101010101" pitchFamily="18" charset="-127"/>
                <a:ea typeface="Gungsuh" panose="02030600000101010101" pitchFamily="18" charset="-127"/>
                <a:cs typeface="+mn-cs"/>
              </a:rPr>
              <a:t>(«тебе сейчас хочется побыть одному или поговорить?», «ты решил быть певцом, расскажи почему?»)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dirty="0">
              <a:solidFill>
                <a:prstClr val="black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ungsuh" panose="02030600000101010101" pitchFamily="18" charset="-127"/>
              <a:ea typeface="Gungsuh" panose="02030600000101010101" pitchFamily="18" charset="-127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ungsuh" panose="02030600000101010101" pitchFamily="18" charset="-127"/>
                <a:ea typeface="Gungsuh" panose="02030600000101010101" pitchFamily="18" charset="-127"/>
                <a:cs typeface="+mn-cs"/>
              </a:rPr>
              <a:t>Слышать и слушать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ungsuh" panose="02030600000101010101" pitchFamily="18" charset="-127"/>
                <a:ea typeface="Gungsuh" panose="02030600000101010101" pitchFamily="18" charset="-127"/>
                <a:cs typeface="+mn-cs"/>
              </a:rPr>
              <a:t>(«да, конечно расскажи, мне интересно», «мы с тобой сможем вечером перед сном об этом поговорить», «понимаю, это очень трудно..»)</a:t>
            </a:r>
          </a:p>
        </p:txBody>
      </p:sp>
    </p:spTree>
    <p:extLst>
      <p:ext uri="{BB962C8B-B14F-4D97-AF65-F5344CB8AC3E}">
        <p14:creationId xmlns:p14="http://schemas.microsoft.com/office/powerpoint/2010/main" val="2260409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1C99B7-DC86-4758-8B38-AFFE6158CBAD}"/>
              </a:ext>
            </a:extLst>
          </p:cNvPr>
          <p:cNvSpPr txBox="1"/>
          <p:nvPr/>
        </p:nvSpPr>
        <p:spPr>
          <a:xfrm>
            <a:off x="936171" y="428179"/>
            <a:ext cx="1060268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ungsuh" panose="02030600000101010101" pitchFamily="18" charset="-127"/>
                <a:ea typeface="Gungsuh" panose="02030600000101010101" pitchFamily="18" charset="-127"/>
                <a:cs typeface="+mn-cs"/>
              </a:rPr>
              <a:t>Библия учит нас «ненавидеть грех, но любить грешника». Любить безусловной любовью вовсе не значит одобрять все действия или решения человека.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ungsuh" panose="02030600000101010101" pitchFamily="18" charset="-127"/>
              <a:ea typeface="Gungsuh" panose="02030600000101010101" pitchFamily="18" charset="-127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ungsuh" panose="02030600000101010101" pitchFamily="18" charset="-127"/>
                <a:ea typeface="Gungsuh" panose="02030600000101010101" pitchFamily="18" charset="-127"/>
                <a:cs typeface="+mn-cs"/>
              </a:rPr>
              <a:t>Это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ungsuh" panose="02030600000101010101" pitchFamily="18" charset="-127"/>
                <a:ea typeface="Gungsuh" panose="02030600000101010101" pitchFamily="18" charset="-127"/>
                <a:cs typeface="+mn-cs"/>
              </a:rPr>
              <a:t>значит не позволять таким чувствам мешать вам желать человеку всего наилучшего.</a:t>
            </a:r>
          </a:p>
        </p:txBody>
      </p:sp>
    </p:spTree>
    <p:extLst>
      <p:ext uri="{BB962C8B-B14F-4D97-AF65-F5344CB8AC3E}">
        <p14:creationId xmlns:p14="http://schemas.microsoft.com/office/powerpoint/2010/main" val="160109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2900D0-6556-41A9-B095-38532FD754AC}"/>
              </a:ext>
            </a:extLst>
          </p:cNvPr>
          <p:cNvSpPr txBox="1"/>
          <p:nvPr/>
        </p:nvSpPr>
        <p:spPr>
          <a:xfrm>
            <a:off x="1023256" y="302359"/>
            <a:ext cx="10711543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" panose="02030600000101010101" pitchFamily="18" charset="-127"/>
                <a:ea typeface="Gungsuh" panose="02030600000101010101" pitchFamily="18" charset="-127"/>
              </a:rPr>
              <a:t>Ограничьте количество критических замечаний</a:t>
            </a:r>
          </a:p>
          <a:p>
            <a:pPr algn="l"/>
            <a:endParaRPr lang="ru-RU" b="1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pPr algn="l"/>
            <a:r>
              <a:rPr lang="ru-RU" sz="2800" b="0" i="0" dirty="0">
                <a:solidFill>
                  <a:srgbClr val="4C4C4C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Часто повторяющаяся отрицательная реакция не эффективно. </a:t>
            </a:r>
          </a:p>
          <a:p>
            <a:pPr algn="l"/>
            <a:endParaRPr lang="ru-RU" sz="2800" dirty="0">
              <a:solidFill>
                <a:srgbClr val="4C4C4C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800" b="0" i="0" dirty="0">
                <a:solidFill>
                  <a:srgbClr val="4C4C4C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Чрезмерная критика и постоянное неодобрение легко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заставят ребенка чувствовать себя никчемным</a:t>
            </a:r>
            <a:r>
              <a:rPr lang="ru-RU" sz="2800" b="0" i="0" dirty="0">
                <a:solidFill>
                  <a:srgbClr val="4C4C4C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.</a:t>
            </a:r>
          </a:p>
          <a:p>
            <a:endParaRPr lang="ru-RU" sz="1400" b="0" i="0" dirty="0">
              <a:solidFill>
                <a:srgbClr val="4C4C4C"/>
              </a:solidFill>
              <a:effectLst/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r>
              <a:rPr lang="ru-RU" sz="28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Если дети чувствуют, что нам невозможно угодить, они просто перестают пытаться. </a:t>
            </a:r>
          </a:p>
          <a:p>
            <a:pPr algn="l"/>
            <a:endParaRPr lang="ru-RU" sz="1600" dirty="0">
              <a:solidFill>
                <a:srgbClr val="4C4C4C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pPr algn="l"/>
            <a:r>
              <a:rPr lang="ru-RU" sz="2800" b="0" i="0" dirty="0">
                <a:solidFill>
                  <a:srgbClr val="4C4C4C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Если же мы тщательно выбираем случаи, когда нужно возразить или запретить,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Gungsuh" panose="02030600000101010101" pitchFamily="18" charset="-127"/>
                <a:ea typeface="Gungsuh" panose="02030600000101010101" pitchFamily="18" charset="-127"/>
              </a:rPr>
              <a:t>наше «нет» становится намного более веским. </a:t>
            </a:r>
          </a:p>
        </p:txBody>
      </p:sp>
    </p:spTree>
    <p:extLst>
      <p:ext uri="{BB962C8B-B14F-4D97-AF65-F5344CB8AC3E}">
        <p14:creationId xmlns:p14="http://schemas.microsoft.com/office/powerpoint/2010/main" val="18460517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1148</Words>
  <Application>Microsoft Office PowerPoint</Application>
  <PresentationFormat>Широкоэкранный</PresentationFormat>
  <Paragraphs>91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Gungsuh</vt:lpstr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Сахарова</dc:creator>
  <cp:lastModifiedBy>Татьяна Сахарова</cp:lastModifiedBy>
  <cp:revision>28</cp:revision>
  <dcterms:created xsi:type="dcterms:W3CDTF">2022-04-14T06:56:22Z</dcterms:created>
  <dcterms:modified xsi:type="dcterms:W3CDTF">2022-04-18T09:16:41Z</dcterms:modified>
</cp:coreProperties>
</file>