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61" r:id="rId4"/>
    <p:sldId id="272" r:id="rId5"/>
    <p:sldId id="273" r:id="rId6"/>
    <p:sldId id="274" r:id="rId7"/>
    <p:sldId id="275" r:id="rId8"/>
    <p:sldId id="277" r:id="rId9"/>
    <p:sldId id="281" r:id="rId10"/>
    <p:sldId id="280" r:id="rId11"/>
    <p:sldId id="284" r:id="rId12"/>
    <p:sldId id="288" r:id="rId13"/>
    <p:sldId id="290" r:id="rId14"/>
    <p:sldId id="293" r:id="rId15"/>
    <p:sldId id="294" r:id="rId16"/>
    <p:sldId id="29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8"/>
    <p:restoredTop sz="81088"/>
  </p:normalViewPr>
  <p:slideViewPr>
    <p:cSldViewPr snapToGrid="0">
      <p:cViewPr varScale="1">
        <p:scale>
          <a:sx n="102" d="100"/>
          <a:sy n="102" d="100"/>
        </p:scale>
        <p:origin x="12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D39A8-598C-834F-9507-DFC806C868DD}" type="datetimeFigureOut">
              <a:rPr lang="ru-KG" smtClean="0"/>
              <a:t>11.04.2022</a:t>
            </a:fld>
            <a:endParaRPr lang="ru-KG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G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BDE49-8EA1-9541-9EDC-EE0C07A74956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29678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sz="2000" dirty="0"/>
          </a:p>
          <a:p>
            <a:endParaRPr lang="ru-KG" sz="2000" dirty="0"/>
          </a:p>
          <a:p>
            <a:r>
              <a:rPr lang="ru-KG" sz="2000" dirty="0"/>
              <a:t>Увидели двойку в тетради ребенка и сразу начинаем на него кричать. Увидели ботинки в коридоре перед дверью и тут же гнев на родных зашкаливает: почему никто за собой не убирает, мне это больше всех надо?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5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97559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sz="2000" dirty="0"/>
          </a:p>
          <a:p>
            <a:endParaRPr lang="ru-KG" sz="2000" dirty="0"/>
          </a:p>
          <a:p>
            <a:r>
              <a:rPr lang="ru-KG" sz="2000" dirty="0"/>
              <a:t>Ух ты, я чувствую раздражение и оно нарастат, так что хочется уже выплеснуть его наружу… О, а вот сейчас я готова уже начать кричать на своего мужа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6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42665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sz="2000" dirty="0"/>
          </a:p>
          <a:p>
            <a:endParaRPr lang="ru-KG" sz="2000" dirty="0"/>
          </a:p>
          <a:p>
            <a:r>
              <a:rPr lang="ru-KG" sz="2000" dirty="0"/>
              <a:t>Пришли домой, а посуда не помыта. При этом у мужа выходной. Какой будет ваша оценка ситуации? Целый день в танчики играл и даже посуду не помыл. Естественно возникает эмоция ггнева. И встретив его вы не спросите, как дела и чем он занимался сегодня. Действия будут продикктованы гневом. </a:t>
            </a:r>
          </a:p>
          <a:p>
            <a:endParaRPr lang="ru-KG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7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00885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sz="2000" dirty="0"/>
          </a:p>
          <a:p>
            <a:endParaRPr lang="ru-KG" sz="2000" dirty="0"/>
          </a:p>
          <a:p>
            <a:r>
              <a:rPr lang="ru-KG" sz="2000" dirty="0"/>
              <a:t>Очень важно научиться разрывать эмоциональные цепи или делать их чуть более длинными. Вставлять дополнительные звенья в виде пауз. ПРишли домой с работы, увидели немытую посуду – первая интерпретация прозвучала в голове – поймайте себя на этом, дайте себе время подумать, подвергнитее сомннеию свое утвеерждение. А может быть муж весь день работал над чем-то другим, занимался каким-то более важным делом? Может быть у него были действительно важные причины, что он не смогг этого сделать? Если мы поодвергнем свою оценку ситуации критическому анализу, то гнев может и не возникнуть. Эмоции смягчатся. У вас появится возможность прояснить ситуацию, спросить у супруга, как у него прошел день и узнать, почему он не смог помыть посуду. Если выяснится, что все же супруг играл целый день в ккомпьютерные иггры и просто забыл о посуде, то все равно может возниккнуть эмоция гнева, но прежде чем начать действовать нужна еще одна пауза. Задумайтесь о том, какой цели вы хотели бы достичь и помогут ли вам достичь ее те действия, которые вы собираетесь предпринять. Можно начать кричать на мужа, что он бесчувственный и совершенно вас не жалеет, но это не приведет ни к чему хорошему. Можно попытаться договориться и вежливо попросить сделать то, что необходимо. Ты знаешь, я что-то очень устала на работе сегодня. Я немного отдохну, а ты, помой, пожалуйста посуду, А я потом встану и приготовлю нам ужин, хорошо? Наша цель – помытая посуду и мир и счастье в отношениях. Крик и ругань не помогают достичь этой цели. Дайте себе врремя вспомнить об этом, прежде, чем начнете что-то говорить или какиим-то образом действовать.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8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288400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sz="2000" dirty="0"/>
          </a:p>
          <a:p>
            <a:endParaRPr lang="ru-KG" sz="2000" dirty="0"/>
          </a:p>
          <a:p>
            <a:r>
              <a:rPr lang="ru-KG" sz="2000" dirty="0"/>
              <a:t>Часто женщины ожидают, что мужчина будет их утешать, если они будут плакать. И если она упала и ей больно, мужчина так и поступит. Но если женщина плачет от того, что обижена на своего супруга, то здесь ее ожидания не оправдаются. Мужчина замыкается в себе и даже злится видя в такой ситуации слезы своей супруги. Появляется глубокое недопонимание. </a:t>
            </a:r>
          </a:p>
          <a:p>
            <a:endParaRPr lang="ru-KG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13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025961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sz="2000" dirty="0"/>
          </a:p>
          <a:p>
            <a:endParaRPr lang="ru-KG" sz="2000" dirty="0"/>
          </a:p>
          <a:p>
            <a:r>
              <a:rPr lang="ru-KG" sz="2000" dirty="0"/>
              <a:t>Если ваши ожидания не оправдались задумайтесь о том, что проблема в ваших ожиданиях, а не в вашем партнере. Позвольте другому человеку быть свободным и сами обретете свободу.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14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20218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KG" dirty="0"/>
              <a:t>В моей родительской семье мы всегда вместе завтракали. Мне нравилось это, и я ожидала, что так же будет и в моей будущеей семье.  Когда мы с Мишей поженились и он еще был студентом именно так и было.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BDE49-8EA1-9541-9EDC-EE0C07A74956}" type="slidenum">
              <a:rPr lang="ru-KG" smtClean="0"/>
              <a:t>15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270758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83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440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488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4203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77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359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846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63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64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75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588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830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873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15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033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3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744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424EF-703E-409C-A949-2A3732B4357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C7C49-831C-4A51-850D-426518370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8640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4534" y="763334"/>
            <a:ext cx="6325791" cy="2658653"/>
          </a:xfrm>
        </p:spPr>
        <p:txBody>
          <a:bodyPr/>
          <a:lstStyle/>
          <a:p>
            <a:r>
              <a:rPr lang="ru-RU" dirty="0"/>
              <a:t>Как Усмирить бурю </a:t>
            </a:r>
            <a:r>
              <a:rPr lang="en-US" dirty="0"/>
              <a:t>I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63302" y="3882529"/>
            <a:ext cx="9001462" cy="1655762"/>
          </a:xfrm>
        </p:spPr>
        <p:txBody>
          <a:bodyPr/>
          <a:lstStyle/>
          <a:p>
            <a:r>
              <a:rPr lang="ru-RU" dirty="0"/>
              <a:t>Берем эмоции под контроль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5689" y="328753"/>
            <a:ext cx="4095165" cy="6077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66272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деальный диалог: 15 золотых правил общения мужа и жены - Летидор">
            <a:extLst>
              <a:ext uri="{FF2B5EF4-FFF2-40B4-BE49-F238E27FC236}">
                <a16:creationId xmlns:a16="http://schemas.microsoft.com/office/drawing/2014/main" id="{15F2D2DB-449C-C840-A566-46571B157F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A303334D-DD05-4F8C-886C-F61621D86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292" y="2265405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/>
              <a:t>Этап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292" y="3772464"/>
            <a:ext cx="10353762" cy="3695136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3200" b="1" dirty="0">
                <a:effectLst/>
              </a:rPr>
              <a:t>Учитесь проговаривать свои эмоции</a:t>
            </a:r>
            <a:endParaRPr lang="ru-RU" sz="32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158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sz="2400">
                <a:effectLst/>
              </a:rPr>
              <a:t>Учитесь проговаривать свои эмоции</a:t>
            </a:r>
            <a:br>
              <a:rPr lang="ru-RU" sz="2400">
                <a:effectLst/>
              </a:rPr>
            </a:br>
            <a:endParaRPr lang="ru-RU" sz="2400"/>
          </a:p>
        </p:txBody>
      </p:sp>
      <p:pic>
        <p:nvPicPr>
          <p:cNvPr id="2050" name="Picture 2" descr="Как тактично закончить неприятный разговор: 6 лайфхаков от психолога |  Marie Claire">
            <a:extLst>
              <a:ext uri="{FF2B5EF4-FFF2-40B4-BE49-F238E27FC236}">
                <a16:creationId xmlns:a16="http://schemas.microsoft.com/office/drawing/2014/main" id="{69F8E129-6550-E24A-A337-D5B069C059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7" r="15917"/>
          <a:stretch/>
        </p:blipFill>
        <p:spPr bwMode="auto">
          <a:xfrm>
            <a:off x="20" y="10"/>
            <a:ext cx="6095980" cy="6857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4" y="2096064"/>
            <a:ext cx="4754022" cy="369513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/>
              <a:t>Во-первых, проговаривая свои эмоции, мы снижаем их интенсивность, а следовательно, повышаем возможность управления ими</a:t>
            </a:r>
          </a:p>
          <a:p>
            <a:pPr>
              <a:lnSpc>
                <a:spcPct val="110000"/>
              </a:lnSpc>
            </a:pPr>
            <a:r>
              <a:rPr lang="ru-RU" sz="1600"/>
              <a:t>Во-вторых, мы становимся более понятными окружающим и можем тем самым привлечь больше внимания к проблеме, которая нас волнует</a:t>
            </a:r>
          </a:p>
          <a:p>
            <a:pPr>
              <a:lnSpc>
                <a:spcPct val="110000"/>
              </a:lnSpc>
            </a:pPr>
            <a:r>
              <a:rPr lang="ru-RU" sz="1600"/>
              <a:t>В-третьих, проговаривая свои эмоции, мы проводим разгрузку своего эмоционального резервуара, снижая вероятность эмоциональных взрывов в будущем</a:t>
            </a:r>
          </a:p>
          <a:p>
            <a:pPr>
              <a:lnSpc>
                <a:spcPct val="110000"/>
              </a:lnSpc>
            </a:pPr>
            <a:endParaRPr lang="ru-RU" sz="1600"/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728F15-F31F-44FC-A33E-80EE797DE0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5042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632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жидания, которые делают нас несчастными">
            <a:extLst>
              <a:ext uri="{FF2B5EF4-FFF2-40B4-BE49-F238E27FC236}">
                <a16:creationId xmlns:a16="http://schemas.microsoft.com/office/drawing/2014/main" id="{37C0CCCE-AE9E-CA43-A996-5D148D3681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" r="2" b="2"/>
          <a:stretch/>
        </p:blipFill>
        <p:spPr bwMode="auto">
          <a:xfrm>
            <a:off x="20" y="2030"/>
            <a:ext cx="12191980" cy="68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E72B2DB2-00C4-43D6-84BC-C38A0BA08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3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3000"/>
                </a:schemeClr>
              </a:gs>
              <a:gs pos="100000">
                <a:sysClr val="windowText" lastClr="000000">
                  <a:alpha val="70000"/>
                </a:sys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0DAC5F4-0535-4241-8776-047CAED79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71" y="170893"/>
            <a:ext cx="90014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5 ЭТАП</a:t>
            </a:r>
            <a:endParaRPr lang="en-US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885346"/>
            <a:ext cx="9001462" cy="16557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b="1"/>
              <a:t>Снижайте свои ожидания от людей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600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Почему другие люди должны соответствовать вашим ожиданиям?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516" y="1694163"/>
            <a:ext cx="7404957" cy="4679989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>
                <a:effectLst/>
              </a:rPr>
              <a:t>Чем больше у вас ожиданий, тем больше вероятность, что они не будут удовлетворены. А что это значит? Это значит, что каждый раз, когда кто-то </a:t>
            </a:r>
            <a:r>
              <a:rPr lang="ru-RU" b="1" dirty="0">
                <a:effectLst/>
              </a:rPr>
              <a:t>не попадет</a:t>
            </a:r>
            <a:r>
              <a:rPr lang="ru-RU" dirty="0">
                <a:effectLst/>
              </a:rPr>
              <a:t> в ваши ожидания, вы будете злиться. Это может длиться бесконечно, пока вы не разорвете порочный круг.</a:t>
            </a:r>
          </a:p>
          <a:p>
            <a:pPr marL="0" indent="0" algn="ctr">
              <a:buNone/>
            </a:pPr>
            <a:r>
              <a:rPr lang="ru-RU" dirty="0">
                <a:effectLst/>
              </a:rPr>
              <a:t> </a:t>
            </a:r>
          </a:p>
          <a:p>
            <a:pPr marL="0" indent="0" algn="ctr">
              <a:buNone/>
            </a:pPr>
            <a:r>
              <a:rPr lang="ru-RU" sz="3200" dirty="0">
                <a:effectLst/>
              </a:rPr>
              <a:t>Освободитесь от иллюзии, что МИР ВСЕГДА ДОЛЖЕН БЫТЬ УДОБНЫМ ДЛЯ ВАС, а задача других людей – во всем вам угождать и отвечать вашим ожиданиям!</a:t>
            </a:r>
          </a:p>
          <a:p>
            <a:pPr marL="0" indent="0" algn="ctr">
              <a:buNone/>
            </a:pP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007" y="1608614"/>
            <a:ext cx="3177026" cy="4765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5168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7472" y="609600"/>
            <a:ext cx="6340084" cy="1326321"/>
          </a:xfrm>
        </p:spPr>
        <p:txBody>
          <a:bodyPr>
            <a:normAutofit/>
          </a:bodyPr>
          <a:lstStyle/>
          <a:p>
            <a:r>
              <a:rPr lang="ru-RU" dirty="0"/>
              <a:t>5 ЭТАП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1257" r="-1" b="-1"/>
          <a:stretch/>
        </p:blipFill>
        <p:spPr>
          <a:xfrm>
            <a:off x="20" y="10"/>
            <a:ext cx="4635987" cy="68579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7471" y="2096064"/>
            <a:ext cx="6340085" cy="3695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>
                <a:effectLst/>
              </a:rPr>
              <a:t>Когда мы освобождаемся от бремени ожиданий, мы получаем новую степень эмоциональной свободы. Мы осознаем, что сами создаем свои ожидания. </a:t>
            </a:r>
          </a:p>
          <a:p>
            <a:pPr marL="0" indent="0">
              <a:buNone/>
            </a:pPr>
            <a:r>
              <a:rPr lang="ru-RU" sz="1900">
                <a:effectLst/>
              </a:rPr>
              <a:t>И только мы можем дать другим людям право им не соответствовать. И это же право мы возвращаем себе.</a:t>
            </a:r>
          </a:p>
          <a:p>
            <a:pPr marL="0" indent="0">
              <a:buNone/>
            </a:pPr>
            <a:r>
              <a:rPr lang="ru-RU" sz="1900">
                <a:effectLst/>
              </a:rPr>
              <a:t> </a:t>
            </a:r>
          </a:p>
          <a:p>
            <a:pPr marL="0" indent="0">
              <a:buNone/>
            </a:pPr>
            <a:r>
              <a:rPr lang="ru-RU" sz="1900" b="1" i="1">
                <a:effectLst/>
              </a:rPr>
              <a:t>Я даю другим людям ПРАВО не соответствовать моим ожиданиям! Я даю себе ПРАВО не соответствовать ожиданиям других людей!</a:t>
            </a:r>
          </a:p>
          <a:p>
            <a:endParaRPr lang="ru-RU" sz="1900" b="1" i="1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5B6751-4DEE-4DA5-96EC-EA28668BA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35990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04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941526" cy="1693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311746"/>
            <a:ext cx="10353761" cy="132632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effectLst/>
              </a:rPr>
              <a:t>Учиться договариваться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638067"/>
            <a:ext cx="10513400" cy="4723464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Ожидания</a:t>
            </a:r>
            <a:r>
              <a:rPr lang="ru-RU" dirty="0"/>
              <a:t> – это наши фантазии относительно того, как должен или не должен вести себя другой человек. Этот человек может даже не догадываться о том, какие ожидания у нас формируются относительно него.</a:t>
            </a:r>
          </a:p>
          <a:p>
            <a:r>
              <a:rPr lang="ru-RU" b="1" dirty="0">
                <a:solidFill>
                  <a:srgbClr val="FF0000"/>
                </a:solidFill>
              </a:rPr>
              <a:t>Договоренность</a:t>
            </a:r>
            <a:r>
              <a:rPr lang="ru-RU" dirty="0"/>
              <a:t> – это озвученные и ПРИНЯТЫЕ обеими сторонами ожидания. Это уже не фантазии. Это четкий план действий. Это прочный фундамент для взаимодействия. Но договариваться нужно учиться. Учиться озвучивать свои интересы и предложения. Учиться слушать и учитывать интересы и предложения других людей. Учиться достигать согласия.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 marL="0" indent="0" algn="ctr">
              <a:buNone/>
            </a:pPr>
            <a:r>
              <a:rPr lang="ru-RU" sz="2800" b="1" dirty="0">
                <a:effectLst/>
              </a:rPr>
              <a:t>Переведите ваши ожидания в договоренности, выступив инициатором этого процесса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94009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11289-E0FF-1647-B55C-D3A6AE73C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KG" dirty="0"/>
              <a:t>Как взять эмоции под контроль?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0332A2-673B-3545-BD71-7B12795EF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935921"/>
            <a:ext cx="10635202" cy="4242106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KG" sz="3000" dirty="0"/>
              <a:t>Признайте, что у вас есть проблема с теми или иными эмоциями</a:t>
            </a:r>
          </a:p>
          <a:p>
            <a:pPr marL="457200" indent="-457200">
              <a:buAutoNum type="arabicPeriod"/>
            </a:pPr>
            <a:r>
              <a:rPr lang="ru-KG" sz="3000" dirty="0"/>
              <a:t>Возьмите на себя ответственность за свои эмоции</a:t>
            </a:r>
          </a:p>
          <a:p>
            <a:pPr marL="457200" indent="-457200">
              <a:buAutoNum type="arabicPeriod"/>
            </a:pPr>
            <a:r>
              <a:rPr lang="ru-KG" sz="3000" dirty="0"/>
              <a:t>Развивайте метавнимание и стремитесь произвести разрыв эмоциональных цепей</a:t>
            </a:r>
          </a:p>
          <a:p>
            <a:pPr marL="457200" indent="-457200">
              <a:buAutoNum type="arabicPeriod"/>
            </a:pPr>
            <a:r>
              <a:rPr lang="ru-KG" sz="3000" dirty="0"/>
              <a:t>Учитесь проговаривать свои эмоции</a:t>
            </a:r>
          </a:p>
          <a:p>
            <a:pPr marL="457200" indent="-457200">
              <a:buAutoNum type="arabicPeriod"/>
            </a:pPr>
            <a:r>
              <a:rPr lang="ru-KG" sz="3000" dirty="0"/>
              <a:t>Снижайте свои ожидания от других людей</a:t>
            </a:r>
          </a:p>
          <a:p>
            <a:pPr marL="0" indent="0">
              <a:buNone/>
            </a:pPr>
            <a:endParaRPr lang="ru-KG" dirty="0"/>
          </a:p>
          <a:p>
            <a:pPr marL="457200" indent="-457200">
              <a:buAutoNum type="arabicPeriod"/>
            </a:pP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986616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402037"/>
            <a:ext cx="10353761" cy="1326321"/>
          </a:xfrm>
        </p:spPr>
        <p:txBody>
          <a:bodyPr/>
          <a:lstStyle/>
          <a:p>
            <a:r>
              <a:rPr lang="ru-RU" dirty="0"/>
              <a:t>1 этап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8108" y="2356121"/>
            <a:ext cx="6344702" cy="313027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effectLst/>
              </a:rPr>
              <a:t>Первым делом необходимо признать, что у вас есть проблемы с теми или иными эмоциями </a:t>
            </a:r>
            <a:endParaRPr lang="ru-RU" sz="3200" dirty="0">
              <a:effectLst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01" y="2145725"/>
            <a:ext cx="5008507" cy="3340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32309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4" y="609600"/>
            <a:ext cx="4754022" cy="1326321"/>
          </a:xfrm>
        </p:spPr>
        <p:txBody>
          <a:bodyPr>
            <a:normAutofit/>
          </a:bodyPr>
          <a:lstStyle/>
          <a:p>
            <a:r>
              <a:rPr lang="ru-RU" dirty="0"/>
              <a:t>2 этап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855" r="-2" b="24050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3534" y="2096064"/>
            <a:ext cx="4754022" cy="369513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b="1">
                <a:effectLst/>
              </a:rPr>
              <a:t>Возьмите на себя ответственность за свои эмоции</a:t>
            </a:r>
          </a:p>
          <a:p>
            <a:pPr marL="0" indent="0">
              <a:lnSpc>
                <a:spcPct val="110000"/>
              </a:lnSpc>
              <a:buNone/>
            </a:pPr>
            <a:endParaRPr lang="ru-RU" b="1">
              <a:effectLst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b="1">
                <a:effectLst/>
              </a:rPr>
              <a:t> Реагировать тем или иным способом – это наш выбор. Никто не виноват в том, что делаем мы</a:t>
            </a:r>
          </a:p>
          <a:p>
            <a:pPr marL="0" indent="0">
              <a:lnSpc>
                <a:spcPct val="110000"/>
              </a:lnSpc>
              <a:buNone/>
            </a:pPr>
            <a:endParaRPr lang="ru-RU" b="1">
              <a:effectLst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b="1">
                <a:effectLst/>
              </a:rPr>
              <a:t>И мы не виноваты в том, что делают и как реагируют другие </a:t>
            </a:r>
            <a:endParaRPr lang="ru-RU">
              <a:effectLst/>
            </a:endParaRPr>
          </a:p>
          <a:p>
            <a:pPr>
              <a:lnSpc>
                <a:spcPct val="110000"/>
              </a:lnSpc>
            </a:pPr>
            <a:endParaRPr lang="ru-R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728F15-F31F-44FC-A33E-80EE797DE0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5042" y="45720"/>
            <a:ext cx="0" cy="6766560"/>
          </a:xfrm>
          <a:prstGeom prst="line">
            <a:avLst/>
          </a:prstGeom>
          <a:ln w="190500" cap="sq">
            <a:solidFill>
              <a:srgbClr val="FFFFFF"/>
            </a:solidFill>
            <a:miter lim="800000"/>
          </a:ln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720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 этап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818" y="2657045"/>
            <a:ext cx="10353762" cy="3695136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200" b="1" dirty="0">
                <a:effectLst/>
              </a:rPr>
              <a:t>Развивайте </a:t>
            </a:r>
            <a:r>
              <a:rPr lang="ru-RU" sz="3200" b="1" dirty="0">
                <a:solidFill>
                  <a:srgbClr val="FF0000"/>
                </a:solidFill>
                <a:effectLst/>
              </a:rPr>
              <a:t>МЕТАВНИМАНИЕ</a:t>
            </a:r>
            <a:r>
              <a:rPr lang="ru-RU" sz="3200" b="1" dirty="0">
                <a:effectLst/>
              </a:rPr>
              <a:t> и стремитесь произвести разрыв «эмоциональных цепей»</a:t>
            </a:r>
            <a:endParaRPr lang="ru-RU" sz="32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14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77132" y="1334622"/>
            <a:ext cx="6437736" cy="2172736"/>
          </a:xfrm>
          <a:prstGeom prst="rect">
            <a:avLst/>
          </a:prstGeom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969" y="4048913"/>
            <a:ext cx="10494062" cy="12705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/>
              <a:t>Без метавнимания реакция на любой раздражитель происходит мгновенно</a:t>
            </a:r>
          </a:p>
        </p:txBody>
      </p:sp>
    </p:spTree>
    <p:extLst>
      <p:ext uri="{BB962C8B-B14F-4D97-AF65-F5344CB8AC3E}">
        <p14:creationId xmlns:p14="http://schemas.microsoft.com/office/powerpoint/2010/main" val="161616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 этап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096063"/>
            <a:ext cx="10479419" cy="432575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effectLst/>
              </a:rPr>
              <a:t>Метавнимание</a:t>
            </a:r>
            <a:r>
              <a:rPr lang="ru-RU" dirty="0">
                <a:effectLst/>
              </a:rPr>
              <a:t> – это способность увеличивать временное расстояние между раздражителем и реакцией</a:t>
            </a:r>
          </a:p>
          <a:p>
            <a:pPr marL="0" indent="0" algn="ctr">
              <a:buNone/>
            </a:pPr>
            <a:endParaRPr lang="ru-RU" dirty="0">
              <a:effectLst/>
            </a:endParaRPr>
          </a:p>
          <a:p>
            <a:pPr marL="0" indent="0" algn="ctr">
              <a:buNone/>
            </a:pPr>
            <a:r>
              <a:rPr lang="ru-RU" sz="2800" u="sng" dirty="0">
                <a:solidFill>
                  <a:srgbClr val="FF0000"/>
                </a:solidFill>
                <a:effectLst/>
              </a:rPr>
              <a:t>Метавнимание</a:t>
            </a:r>
            <a:r>
              <a:rPr lang="ru-RU" sz="2800" dirty="0">
                <a:effectLst/>
              </a:rPr>
              <a:t> помогает посмотреть на себя со стороны в тот момент, когда эмоции начинают пробуждаться. Мы одновременно находимся в этой ситуации и смотрим на себя со стороны. Это похоже на наблюдение за собой глазами стороннего человека, который как будто находится рядом с нами.</a:t>
            </a:r>
          </a:p>
          <a:p>
            <a:pPr marL="0" indent="0" algn="ctr">
              <a:buNone/>
            </a:pPr>
            <a:endParaRPr lang="ru-RU" sz="40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17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основе наших эмоциональных реакций лежат так называемые </a:t>
            </a:r>
            <a:r>
              <a:rPr lang="ru-RU" dirty="0">
                <a:solidFill>
                  <a:srgbClr val="FF0000"/>
                </a:solidFill>
              </a:rPr>
              <a:t>эмоциональные ЦЕПИ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66058" y="2550526"/>
            <a:ext cx="9735697" cy="2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45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Разрыв эмоциональных цепей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2889" y="1935921"/>
            <a:ext cx="11315571" cy="367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20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работает </a:t>
            </a:r>
            <a:r>
              <a:rPr lang="ru-RU" dirty="0" err="1"/>
              <a:t>метавнимание</a:t>
            </a:r>
            <a:r>
              <a:rPr lang="ru-RU" dirty="0"/>
              <a:t>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8772" y="1999832"/>
            <a:ext cx="9837931" cy="338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993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385</TotalTime>
  <Words>1107</Words>
  <Application>Microsoft Macintosh PowerPoint</Application>
  <PresentationFormat>Широкоэкранный</PresentationFormat>
  <Paragraphs>74</Paragraphs>
  <Slides>16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Bookman Old Style</vt:lpstr>
      <vt:lpstr>Calibri</vt:lpstr>
      <vt:lpstr>Rockwell</vt:lpstr>
      <vt:lpstr>Damask</vt:lpstr>
      <vt:lpstr>Как Усмирить бурю I</vt:lpstr>
      <vt:lpstr>1 этап</vt:lpstr>
      <vt:lpstr>2 этап</vt:lpstr>
      <vt:lpstr>3 этап</vt:lpstr>
      <vt:lpstr>Без метавнимания реакция на любой раздражитель происходит мгновенно</vt:lpstr>
      <vt:lpstr>3 этап</vt:lpstr>
      <vt:lpstr>В основе наших эмоциональных реакций лежат так называемые эмоциональные ЦЕПИ</vt:lpstr>
      <vt:lpstr>Разрыв эмоциональных цепей</vt:lpstr>
      <vt:lpstr>Как работает метавнимание?</vt:lpstr>
      <vt:lpstr>Этап 4</vt:lpstr>
      <vt:lpstr>Учитесь проговаривать свои эмоции </vt:lpstr>
      <vt:lpstr>5 ЭТАП</vt:lpstr>
      <vt:lpstr>Почему другие люди должны соответствовать вашим ожиданиям? </vt:lpstr>
      <vt:lpstr>5 ЭТАП</vt:lpstr>
      <vt:lpstr>Учиться договариваться</vt:lpstr>
      <vt:lpstr>Как взять эмоции под контроль?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Усмирить бурю I</dc:title>
  <dc:creator>Natalia</dc:creator>
  <cp:lastModifiedBy>Natalia Dil</cp:lastModifiedBy>
  <cp:revision>28</cp:revision>
  <dcterms:created xsi:type="dcterms:W3CDTF">2021-10-03T04:35:41Z</dcterms:created>
  <dcterms:modified xsi:type="dcterms:W3CDTF">2022-04-11T11:28:31Z</dcterms:modified>
</cp:coreProperties>
</file>