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68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38"/>
    <p:restoredTop sz="94694"/>
  </p:normalViewPr>
  <p:slideViewPr>
    <p:cSldViewPr snapToGrid="0">
      <p:cViewPr varScale="1">
        <p:scale>
          <a:sx n="121" d="100"/>
          <a:sy n="121" d="100"/>
        </p:scale>
        <p:origin x="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E2372-577E-4671-8B67-45737D808603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2DB8A6-A506-4A3C-8EE5-8D5274C39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31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DB8A6-A506-4A3C-8EE5-8D5274C39E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579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933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30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91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6519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319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32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25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05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889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2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830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991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28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485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15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86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181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4EA5D-0F01-4216-A054-655CCD8DC379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A9CF-288C-4A87-BA5C-9DD245B8F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4478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рабль картинки, стоковые фото Корабль | Depositphotos">
            <a:extLst>
              <a:ext uri="{FF2B5EF4-FFF2-40B4-BE49-F238E27FC236}">
                <a16:creationId xmlns:a16="http://schemas.microsoft.com/office/drawing/2014/main" id="{B5E8E3D3-26CA-7644-BD66-42262EBF9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6" b="11938"/>
          <a:stretch/>
        </p:blipFill>
        <p:spPr bwMode="auto">
          <a:xfrm>
            <a:off x="20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" name="Rectangle 70">
            <a:extLst>
              <a:ext uri="{FF2B5EF4-FFF2-40B4-BE49-F238E27FC236}">
                <a16:creationId xmlns:a16="http://schemas.microsoft.com/office/drawing/2014/main" id="{C3476303-160A-4DC3-81F1-6072CCAEEC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3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4000"/>
                </a:schemeClr>
              </a:gs>
              <a:gs pos="100000">
                <a:schemeClr val="bg2">
                  <a:lumMod val="40000"/>
                  <a:alpha val="66000"/>
                </a:scheme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29" name="Rectangle 72">
            <a:extLst>
              <a:ext uri="{FF2B5EF4-FFF2-40B4-BE49-F238E27FC236}">
                <a16:creationId xmlns:a16="http://schemas.microsoft.com/office/drawing/2014/main" id="{92B1B090-BB76-4C46-9191-8857341C2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79272" y="1828800"/>
            <a:ext cx="8833456" cy="3200400"/>
          </a:xfrm>
          <a:prstGeom prst="rect">
            <a:avLst/>
          </a:prstGeom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1534" y="2011680"/>
            <a:ext cx="8354862" cy="1771180"/>
          </a:xfrm>
        </p:spPr>
        <p:txBody>
          <a:bodyPr>
            <a:normAutofit/>
          </a:bodyPr>
          <a:lstStyle/>
          <a:p>
            <a:r>
              <a:rPr lang="ru-RU" dirty="0"/>
              <a:t>Готовим  корабль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1533" y="3883069"/>
            <a:ext cx="8354863" cy="96722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Поговорим о том, чего нужно избегать и от чего лучше отказаться в отношениях со своим партнером, чтобы преодолеть кризис</a:t>
            </a:r>
          </a:p>
        </p:txBody>
      </p:sp>
    </p:spTree>
    <p:extLst>
      <p:ext uri="{BB962C8B-B14F-4D97-AF65-F5344CB8AC3E}">
        <p14:creationId xmlns:p14="http://schemas.microsoft.com/office/powerpoint/2010/main" val="2519122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6575309" cy="1314567"/>
          </a:xfrm>
        </p:spPr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3"/>
            <a:ext cx="6782872" cy="3906439"/>
          </a:xfrm>
        </p:spPr>
        <p:txBody>
          <a:bodyPr/>
          <a:lstStyle/>
          <a:p>
            <a:r>
              <a:rPr lang="ru-RU" sz="3200" b="1" dirty="0">
                <a:solidFill>
                  <a:srgbClr val="00B0F0"/>
                </a:solidFill>
              </a:rPr>
              <a:t>Манипуляциям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Намного конструктивнее использовать открытый и честный диалог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959" y="269271"/>
            <a:ext cx="4067816" cy="610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9682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Упреки отравляют отношения">
            <a:extLst>
              <a:ext uri="{FF2B5EF4-FFF2-40B4-BE49-F238E27FC236}">
                <a16:creationId xmlns:a16="http://schemas.microsoft.com/office/drawing/2014/main" id="{45A88771-EBDD-454E-B2C6-AE8318EAC7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" r="2" b="2"/>
          <a:stretch/>
        </p:blipFill>
        <p:spPr bwMode="auto">
          <a:xfrm>
            <a:off x="-5315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4DE0D6BE-330A-422D-9BD9-1E18F73C6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163" y="4098119"/>
            <a:ext cx="10353762" cy="369513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F0"/>
                </a:solidFill>
              </a:rPr>
              <a:t>Холодному молчанию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Можно не обсуждать какое-то время тему, которая вызвала конфликт (дожидаясь, пока улягутся эмоции), но стоит продолжать общаться на все остальные темы</a:t>
            </a:r>
          </a:p>
        </p:txBody>
      </p:sp>
    </p:spTree>
    <p:extLst>
      <p:ext uri="{BB962C8B-B14F-4D97-AF65-F5344CB8AC3E}">
        <p14:creationId xmlns:p14="http://schemas.microsoft.com/office/powerpoint/2010/main" val="1374761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4526" y="1995086"/>
            <a:ext cx="5425297" cy="3726925"/>
          </a:xfrm>
        </p:spPr>
        <p:txBody>
          <a:bodyPr>
            <a:normAutofit fontScale="85000" lnSpcReduction="10000"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Склонности обижаться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/>
              <a:t>Обида – это реакция на ситуацию, которую выбираем мы сами и наш партнер не несет за это ответственность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/>
              <a:t>Давайте выбирать более конструктивные реакции</a:t>
            </a:r>
            <a:endParaRPr lang="ru-RU" dirty="0"/>
          </a:p>
        </p:txBody>
      </p:sp>
      <p:pic>
        <p:nvPicPr>
          <p:cNvPr id="6146" name="Picture 2" descr="Упреки отравляют отношения">
            <a:extLst>
              <a:ext uri="{FF2B5EF4-FFF2-40B4-BE49-F238E27FC236}">
                <a16:creationId xmlns:a16="http://schemas.microsoft.com/office/drawing/2014/main" id="{BBEA2B22-4B17-2744-860D-E2E27C632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09" y="2205493"/>
            <a:ext cx="5309045" cy="2923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75869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3319" y="525453"/>
            <a:ext cx="10353761" cy="1326321"/>
          </a:xfrm>
        </p:spPr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8140" y="2096458"/>
            <a:ext cx="7573857" cy="3670827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Желанию почитать мораль</a:t>
            </a:r>
          </a:p>
          <a:p>
            <a:pPr marL="0" indent="0">
              <a:buNone/>
            </a:pPr>
            <a:r>
              <a:rPr lang="ru-RU" sz="3200" dirty="0"/>
              <a:t>«Ты ведь прекрасно знаешь, что нельзя…»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Не берите на себя роль родителя в отношениях.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Помните, что ваш партнер является взрослым человеком, который способен самостоятельно сделать выводы из ситуации и решить проблему.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79" y="914400"/>
            <a:ext cx="3398379" cy="5097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0708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8414" y="233743"/>
            <a:ext cx="10353761" cy="1326321"/>
          </a:xfrm>
        </p:spPr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4"/>
            <a:ext cx="7001655" cy="3614729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Лжи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/>
              <a:t>Примите для себя решение и договоритесь с партнером о том, что всегда будете говорить друг другу правду, не зависимо от обстоятельств и ожидающих вас проблем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524" y="974958"/>
            <a:ext cx="3467241" cy="4985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8381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7010" y="2072915"/>
            <a:ext cx="6709945" cy="3766194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Сравнениям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Примите своего партнера таким какой он есть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Думайте о том, что он абсолютно неповторим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Концентрируйте свое внимание на его сильных сторонах</a:t>
            </a:r>
          </a:p>
          <a:p>
            <a:endParaRPr lang="ru-RU" sz="3200" b="1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02" y="1806358"/>
            <a:ext cx="4101945" cy="4101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9419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666" y="1935922"/>
            <a:ext cx="6412626" cy="4246096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Угрозам</a:t>
            </a:r>
          </a:p>
          <a:p>
            <a:pPr marL="0" indent="0">
              <a:buNone/>
            </a:pPr>
            <a:r>
              <a:rPr lang="ru-RU" sz="3200" dirty="0"/>
              <a:t>«Если ты еще раз так сделаешь, то я за себя не ручаюсь!»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400" dirty="0">
                <a:effectLst/>
              </a:rPr>
              <a:t>Не забывайте о том, что рядом с вами находится свободный человек, способный делать самостоятельный выбор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400" dirty="0">
                <a:effectLst/>
              </a:rPr>
              <a:t>Вместо того, чтобы угрожать, можно вежливо попросить и аргументировать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600" y="2328074"/>
            <a:ext cx="5084201" cy="3391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58942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Ваш партнер – </a:t>
            </a:r>
            <a:br>
              <a:rPr lang="ru-RU" dirty="0"/>
            </a:br>
            <a:r>
              <a:rPr lang="ru-RU" dirty="0"/>
              <a:t>хрупкая драгоценность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906" y="2047583"/>
            <a:ext cx="7960329" cy="4004317"/>
          </a:xfrm>
        </p:spPr>
        <p:txBody>
          <a:bodyPr>
            <a:noAutofit/>
          </a:bodyPr>
          <a:lstStyle/>
          <a:p>
            <a:r>
              <a:rPr lang="ru-RU" sz="2800" dirty="0"/>
              <a:t>Необходимо относиться к человеку, который находится рядом с вами, как к чему-то очень драгоценному, но в то же время очень хрупкому</a:t>
            </a:r>
          </a:p>
          <a:p>
            <a:r>
              <a:rPr lang="ru-RU" sz="2800" dirty="0"/>
              <a:t>Уважительное, вежливое отношение помогает другому человеку исцеляться, расти и развиваться. Человек, который относится так к своему партнеру и сам выигрывает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871" y="1851773"/>
            <a:ext cx="3150613" cy="4725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6799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азрушительная обида: в чем причина? | Блог Medical Note о здоровье и  цифровой медицине">
            <a:extLst>
              <a:ext uri="{FF2B5EF4-FFF2-40B4-BE49-F238E27FC236}">
                <a16:creationId xmlns:a16="http://schemas.microsoft.com/office/drawing/2014/main" id="{F22B92C9-A32E-BD44-8911-2DBE22DD90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" b="11903"/>
          <a:stretch/>
        </p:blipFill>
        <p:spPr bwMode="auto">
          <a:xfrm>
            <a:off x="20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4DE0D6BE-330A-422D-9BD9-1E18F73C6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Скажите «НЕТ»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55" y="1935921"/>
            <a:ext cx="10453641" cy="43913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Убийственным высказываниям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B0F0"/>
                </a:solidFill>
              </a:rPr>
              <a:t>Приказы, указания и команды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ru-RU" sz="2000" dirty="0"/>
              <a:t>Замените на вежливую просьбу, дискуссию и убеждение</a:t>
            </a:r>
          </a:p>
          <a:p>
            <a:pPr marL="914400" lvl="2" indent="0">
              <a:buNone/>
            </a:pPr>
            <a:endParaRPr lang="ru-RU" sz="20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B0F0"/>
                </a:solidFill>
              </a:rPr>
              <a:t>Постоянные поправки своего партнера </a:t>
            </a:r>
          </a:p>
          <a:p>
            <a:pPr lvl="2">
              <a:buFont typeface="Wingdings" pitchFamily="2" charset="2"/>
              <a:buChar char="ü"/>
            </a:pPr>
            <a:r>
              <a:rPr lang="ru-RU" sz="2000" dirty="0"/>
              <a:t>Позвольте партнеру говорить то, что он считает нужным и делать это так, как он считаете нужным</a:t>
            </a:r>
          </a:p>
          <a:p>
            <a:pPr marL="914400" lvl="2" indent="0">
              <a:buNone/>
            </a:pPr>
            <a:endParaRPr lang="ru-RU" sz="20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B0F0"/>
                </a:solidFill>
              </a:rPr>
              <a:t>Выводы еще до того, как партнер закончит свою мысль или ситуация прояснится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ru-RU" sz="2000" dirty="0"/>
              <a:t>Дослушайте высказывание до конца; дождитесь, пока ситуация прояснится; осознайте, что все может быть иначе, чем вы себе представляете</a:t>
            </a:r>
          </a:p>
        </p:txBody>
      </p:sp>
    </p:spTree>
    <p:extLst>
      <p:ext uri="{BB962C8B-B14F-4D97-AF65-F5344CB8AC3E}">
        <p14:creationId xmlns:p14="http://schemas.microsoft.com/office/powerpoint/2010/main" val="3272690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4444" y="609600"/>
            <a:ext cx="3113112" cy="1326321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Скажите «НЕТ» </a:t>
            </a:r>
            <a:endParaRPr lang="ru-RU"/>
          </a:p>
        </p:txBody>
      </p:sp>
      <p:pic>
        <p:nvPicPr>
          <p:cNvPr id="3074" name="Picture 2" descr="Прямой эфир: Обида - можно ли ее простить? - openTV">
            <a:extLst>
              <a:ext uri="{FF2B5EF4-FFF2-40B4-BE49-F238E27FC236}">
                <a16:creationId xmlns:a16="http://schemas.microsoft.com/office/drawing/2014/main" id="{445E78C1-D5C4-7B4E-AF5E-8AC2AD0957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-1" r="19838" b="-1"/>
          <a:stretch/>
        </p:blipFill>
        <p:spPr bwMode="auto">
          <a:xfrm>
            <a:off x="0" y="-245896"/>
            <a:ext cx="7592083" cy="734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4444" y="2096064"/>
            <a:ext cx="3113112" cy="369513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B0F0"/>
                </a:solidFill>
              </a:rPr>
              <a:t>Оскорблениям, </a:t>
            </a:r>
            <a:r>
              <a:rPr lang="ru-RU" sz="1800" dirty="0">
                <a:solidFill>
                  <a:srgbClr val="00B0F0"/>
                </a:solidFill>
              </a:rPr>
              <a:t>потому что они: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b="1" dirty="0"/>
              <a:t> унижают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b="1" dirty="0"/>
              <a:t> уязвляют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b="1" dirty="0"/>
              <a:t> задевают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b="1" dirty="0"/>
              <a:t> ранят</a:t>
            </a:r>
          </a:p>
          <a:p>
            <a:pPr marL="457200" lvl="1" indent="0">
              <a:buNone/>
            </a:pPr>
            <a:r>
              <a:rPr lang="ru-RU" b="1" dirty="0"/>
              <a:t>Есть оскорбления, которые кажутся нам безобидными, но это иллюзия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4F35239-EB86-4ACB-91DE-4989620C2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9209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815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 чем не стоит упрекать мужчину? | Счастливые отношения | Яндекс Дзен">
            <a:extLst>
              <a:ext uri="{FF2B5EF4-FFF2-40B4-BE49-F238E27FC236}">
                <a16:creationId xmlns:a16="http://schemas.microsoft.com/office/drawing/2014/main" id="{35D4B4EA-7B40-7A4D-B4E9-41BBCDB145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5"/>
          <a:stretch/>
        </p:blipFill>
        <p:spPr bwMode="auto">
          <a:xfrm>
            <a:off x="20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4DE0D6BE-330A-422D-9BD9-1E18F73C6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Скажите «НЕТ»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543491"/>
            <a:ext cx="10353762" cy="369513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F0"/>
                </a:solidFill>
              </a:rPr>
              <a:t>Упрекам</a:t>
            </a:r>
          </a:p>
          <a:p>
            <a:pPr marL="0" indent="0">
              <a:buNone/>
            </a:pPr>
            <a:r>
              <a:rPr lang="ru-RU" sz="2800" dirty="0"/>
              <a:t>Упрек – это все равно, что нападение</a:t>
            </a:r>
          </a:p>
          <a:p>
            <a:pPr marL="0" indent="0">
              <a:buNone/>
            </a:pPr>
            <a:r>
              <a:rPr lang="ru-RU" sz="2800" dirty="0"/>
              <a:t>Как только ваш партнер слышит упрек в свой адрес, он тут же закрывается и начинает защищаться</a:t>
            </a:r>
          </a:p>
          <a:p>
            <a:pPr marL="0" indent="0">
              <a:buNone/>
            </a:pPr>
            <a:r>
              <a:rPr lang="ru-RU" sz="2800" dirty="0"/>
              <a:t>Упрек не помогает решить ситуацию,  но только усугубляет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308162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4444" y="609600"/>
            <a:ext cx="3113112" cy="1326321"/>
          </a:xfrm>
        </p:spPr>
        <p:txBody>
          <a:bodyPr>
            <a:normAutofit/>
          </a:bodyPr>
          <a:lstStyle/>
          <a:p>
            <a:pPr algn="l"/>
            <a:r>
              <a:rPr lang="ru-RU"/>
              <a:t>Скажите «НЕТ» </a:t>
            </a:r>
          </a:p>
        </p:txBody>
      </p:sp>
      <p:pic>
        <p:nvPicPr>
          <p:cNvPr id="4" name="Рисунок 3" descr="Изображение выглядит как внутренний, закуска, еда, сандвич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l="24445" r="2040" b="-1"/>
          <a:stretch/>
        </p:blipFill>
        <p:spPr>
          <a:xfrm>
            <a:off x="20" y="10"/>
            <a:ext cx="7552924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4444" y="2096064"/>
            <a:ext cx="3113112" cy="369513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Голой критике</a:t>
            </a:r>
          </a:p>
          <a:p>
            <a:endParaRPr lang="ru-RU" sz="2400" b="1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Используйте метод «Сэндвича»</a:t>
            </a:r>
          </a:p>
        </p:txBody>
      </p:sp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A4F35239-EB86-4ACB-91DE-4989620C2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9209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965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человек, стол, внутренний, женщина&#10;&#10;Автоматически созданное описание"/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36664" b="25801"/>
          <a:stretch/>
        </p:blipFill>
        <p:spPr>
          <a:xfrm>
            <a:off x="20" y="2030"/>
            <a:ext cx="12191980" cy="68559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DE0D6BE-330A-422D-9BD9-1E18F73C6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Скажите «НЕТ»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543491"/>
            <a:ext cx="10353762" cy="369513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F0"/>
                </a:solidFill>
              </a:rPr>
              <a:t>Чрезмерной занятости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Научитесь говорить «нет» другим, и «да» своему партнеру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Находите время друг для друга и «пусть весь мир подождет»!</a:t>
            </a:r>
          </a:p>
        </p:txBody>
      </p:sp>
    </p:spTree>
    <p:extLst>
      <p:ext uri="{BB962C8B-B14F-4D97-AF65-F5344CB8AC3E}">
        <p14:creationId xmlns:p14="http://schemas.microsoft.com/office/powerpoint/2010/main" val="3363815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4444" y="609600"/>
            <a:ext cx="3113112" cy="1326321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Скажите «НЕТ»</a:t>
            </a:r>
            <a:endParaRPr lang="ru-RU"/>
          </a:p>
        </p:txBody>
      </p:sp>
      <p:pic>
        <p:nvPicPr>
          <p:cNvPr id="4" name="Рисунок 3" descr="Изображение выглядит как человек, женщина&#10;&#10;Автоматически созданное описание"/>
          <p:cNvPicPr>
            <a:picLocks noChangeAspect="1"/>
          </p:cNvPicPr>
          <p:nvPr/>
        </p:nvPicPr>
        <p:blipFill rotWithShape="1">
          <a:blip r:embed="rId3"/>
          <a:srcRect l="26761"/>
          <a:stretch/>
        </p:blipFill>
        <p:spPr>
          <a:xfrm>
            <a:off x="20" y="10"/>
            <a:ext cx="7552924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4443" y="2096064"/>
            <a:ext cx="3492121" cy="389085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Навязчивости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Секрет хороших отношений – правильная дозировка своего присутствия в личном пространстве партнера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F35239-EB86-4ACB-91DE-4989620C2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9209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963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6" y="609600"/>
            <a:ext cx="8011422" cy="1486464"/>
          </a:xfrm>
        </p:spPr>
        <p:txBody>
          <a:bodyPr/>
          <a:lstStyle/>
          <a:p>
            <a:r>
              <a:rPr lang="ru-RU" dirty="0"/>
              <a:t>Скажите «НЕТ»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3"/>
            <a:ext cx="6653847" cy="386156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F0"/>
                </a:solidFill>
              </a:rPr>
              <a:t>Нытью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Позитивный настрой и оптимизм жизненно необходимы для любых отношений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4964" y="948164"/>
            <a:ext cx="3228690" cy="4843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9716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dirty="0"/>
              <a:t>Скажите «НЕТ»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584" r="23082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4" y="2096064"/>
            <a:ext cx="4754022" cy="369513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solidFill>
                  <a:srgbClr val="00B0F0"/>
                </a:solidFill>
              </a:rPr>
              <a:t>Истерикам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>
                <a:effectLst/>
              </a:rPr>
              <a:t>Эмоциональность – это хорошо и непредсказуемость завораживает, но главное не перешагнуть за грань и не сводить с ума своего любимого</a:t>
            </a:r>
            <a:endParaRPr lang="ru-RU" sz="28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0DCF65E-F84E-483D-83D7-A1616D569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0656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977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1955</TotalTime>
  <Words>548</Words>
  <Application>Microsoft Macintosh PowerPoint</Application>
  <PresentationFormat>Широкоэкранный</PresentationFormat>
  <Paragraphs>74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Bookman Old Style</vt:lpstr>
      <vt:lpstr>Calibri</vt:lpstr>
      <vt:lpstr>Courier New</vt:lpstr>
      <vt:lpstr>Rockwell</vt:lpstr>
      <vt:lpstr>Wingdings</vt:lpstr>
      <vt:lpstr>Damask</vt:lpstr>
      <vt:lpstr>Готовим  корабль</vt:lpstr>
      <vt:lpstr>Скажите «НЕТ» </vt:lpstr>
      <vt:lpstr>Скажите «НЕТ» </vt:lpstr>
      <vt:lpstr>Скажите «НЕТ» </vt:lpstr>
      <vt:lpstr>Скажите «НЕТ» </vt:lpstr>
      <vt:lpstr>Скажите «НЕТ» 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Скажите «НЕТ»</vt:lpstr>
      <vt:lpstr>Ваш партнер –  хрупкая драгоценность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Избавляемся от хлама в отношениях</dc:title>
  <dc:creator>Natalia</dc:creator>
  <cp:lastModifiedBy>Natalia Dil</cp:lastModifiedBy>
  <cp:revision>24</cp:revision>
  <dcterms:created xsi:type="dcterms:W3CDTF">2021-09-19T03:06:31Z</dcterms:created>
  <dcterms:modified xsi:type="dcterms:W3CDTF">2022-04-09T09:45:51Z</dcterms:modified>
</cp:coreProperties>
</file>