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4" r:id="rId9"/>
    <p:sldId id="265" r:id="rId10"/>
    <p:sldId id="267" r:id="rId11"/>
    <p:sldId id="268" r:id="rId12"/>
    <p:sldId id="269" r:id="rId13"/>
    <p:sldId id="270" r:id="rId14"/>
    <p:sldId id="266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30"/>
    <p:restoredTop sz="94694"/>
  </p:normalViewPr>
  <p:slideViewPr>
    <p:cSldViewPr snapToGrid="0">
      <p:cViewPr varScale="1">
        <p:scale>
          <a:sx n="121" d="100"/>
          <a:sy n="121" d="100"/>
        </p:scale>
        <p:origin x="22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996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809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462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9185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5444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008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6467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846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969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875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975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548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243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307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056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622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777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16423-F7A5-47EC-B658-4C61F36B3C5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98769-D5CA-4A9B-878E-AB8E7054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9147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t="15438"/>
          <a:stretch/>
        </p:blipFill>
        <p:spPr>
          <a:xfrm>
            <a:off x="20" y="2030"/>
            <a:ext cx="12191980" cy="6855970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7C2DD9B-DADB-42F2-B24C-686D5C7C2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3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4000"/>
                </a:schemeClr>
              </a:gs>
              <a:gs pos="100000">
                <a:schemeClr val="bg2">
                  <a:lumMod val="40000"/>
                  <a:alpha val="66000"/>
                </a:scheme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5004D0A-1248-4B5C-ACA6-10F83819B8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79272" y="1828800"/>
            <a:ext cx="8833456" cy="3200400"/>
          </a:xfrm>
          <a:prstGeom prst="rect">
            <a:avLst/>
          </a:prstGeom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1534" y="2054268"/>
            <a:ext cx="8354862" cy="1728592"/>
          </a:xfrm>
        </p:spPr>
        <p:txBody>
          <a:bodyPr>
            <a:normAutofit/>
          </a:bodyPr>
          <a:lstStyle/>
          <a:p>
            <a:r>
              <a:rPr lang="ru-RU" sz="3700"/>
              <a:t>Берем курс на прекрасные, счастливые отношения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1533" y="3883069"/>
            <a:ext cx="8354863" cy="917532"/>
          </a:xfrm>
        </p:spPr>
        <p:txBody>
          <a:bodyPr>
            <a:normAutofit/>
          </a:bodyPr>
          <a:lstStyle/>
          <a:p>
            <a:r>
              <a:rPr lang="ru-RU" dirty="0"/>
              <a:t>Что работает на отношения?</a:t>
            </a:r>
          </a:p>
        </p:txBody>
      </p:sp>
    </p:spTree>
    <p:extLst>
      <p:ext uri="{BB962C8B-B14F-4D97-AF65-F5344CB8AC3E}">
        <p14:creationId xmlns:p14="http://schemas.microsoft.com/office/powerpoint/2010/main" val="414467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625" y="227599"/>
            <a:ext cx="10353761" cy="1326321"/>
          </a:xfrm>
        </p:spPr>
        <p:txBody>
          <a:bodyPr/>
          <a:lstStyle/>
          <a:p>
            <a:r>
              <a:rPr lang="ru-RU" dirty="0"/>
              <a:t>2. Следующий этап -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ПРинятие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7452" y="1958884"/>
            <a:ext cx="7102027" cy="40579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/>
              <a:t>Как же помочь партнеру измениться?</a:t>
            </a:r>
          </a:p>
          <a:p>
            <a:pPr marL="0" indent="0">
              <a:buNone/>
            </a:pPr>
            <a:r>
              <a:rPr lang="ru-RU" sz="3200" dirty="0"/>
              <a:t>Единственная надежда, что партнер изменится – это оставить попытки его изменить.  Нам необходимо любить человека таким какой он есть и видеть его лучшую сторону</a:t>
            </a:r>
          </a:p>
        </p:txBody>
      </p:sp>
      <p:pic>
        <p:nvPicPr>
          <p:cNvPr id="1026" name="Picture 2" descr="Будь собой: 6 причин, почему независимость полезна для отношений">
            <a:extLst>
              <a:ext uri="{FF2B5EF4-FFF2-40B4-BE49-F238E27FC236}">
                <a16:creationId xmlns:a16="http://schemas.microsoft.com/office/drawing/2014/main" id="{E82C4527-6C32-4E48-A949-612B7AD97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2339927"/>
            <a:ext cx="4229100" cy="2819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040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9354" y="609600"/>
            <a:ext cx="4754022" cy="1326321"/>
          </a:xfrm>
        </p:spPr>
        <p:txBody>
          <a:bodyPr>
            <a:normAutofit/>
          </a:bodyPr>
          <a:lstStyle/>
          <a:p>
            <a:r>
              <a:rPr lang="ru-RU" dirty="0"/>
              <a:t>2. Следующий этап - </a:t>
            </a:r>
            <a:r>
              <a:rPr lang="ru-RU" dirty="0" err="1"/>
              <a:t>ПРинятие</a:t>
            </a:r>
            <a:endParaRPr lang="ru-RU" dirty="0"/>
          </a:p>
        </p:txBody>
      </p:sp>
      <p:pic>
        <p:nvPicPr>
          <p:cNvPr id="4" name="Рисунок 3" descr="Изображение выглядит как внешний, человек&#10;&#10;Автоматически созданное описание"/>
          <p:cNvPicPr>
            <a:picLocks noChangeAspect="1"/>
          </p:cNvPicPr>
          <p:nvPr/>
        </p:nvPicPr>
        <p:blipFill rotWithShape="1">
          <a:blip r:embed="rId3"/>
          <a:srcRect r="-2" b="24905"/>
          <a:stretch/>
        </p:blipFill>
        <p:spPr>
          <a:xfrm>
            <a:off x="20" y="10"/>
            <a:ext cx="6095980" cy="6857990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5272" y="2553264"/>
            <a:ext cx="4754022" cy="36951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/>
              <a:t>Поэтому:</a:t>
            </a:r>
          </a:p>
          <a:p>
            <a:pPr lvl="0" algn="ctr"/>
            <a:r>
              <a:rPr lang="ru-RU" sz="2800" dirty="0">
                <a:effectLst/>
              </a:rPr>
              <a:t>Представьте ему свободу</a:t>
            </a:r>
          </a:p>
          <a:p>
            <a:pPr lvl="0" algn="ctr"/>
            <a:r>
              <a:rPr lang="ru-RU" sz="2800" dirty="0">
                <a:effectLst/>
              </a:rPr>
              <a:t>Цените его лучшую сторону</a:t>
            </a:r>
            <a:endParaRPr lang="ru-RU" sz="2800" b="1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74D5F5-1DA9-49A0-968B-033DA6F0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29620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919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9119" y="168166"/>
            <a:ext cx="10353761" cy="1326321"/>
          </a:xfrm>
        </p:spPr>
        <p:txBody>
          <a:bodyPr/>
          <a:lstStyle/>
          <a:p>
            <a:r>
              <a:rPr lang="ru-RU" dirty="0"/>
              <a:t>2. Следующий этап -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ПРинятие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078" y="1324305"/>
            <a:ext cx="6815926" cy="5244082"/>
          </a:xfrm>
        </p:spPr>
        <p:txBody>
          <a:bodyPr>
            <a:normAutofit lnSpcReduction="10000"/>
          </a:bodyPr>
          <a:lstStyle/>
          <a:p>
            <a:r>
              <a:rPr lang="ru-RU" sz="2400" b="1" dirty="0"/>
              <a:t>Проблема нашего желания изменить партнера в том, что оно выдает в нас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самодовольство и самоуверенность</a:t>
            </a:r>
          </a:p>
          <a:p>
            <a:r>
              <a:rPr lang="ru-RU" sz="2400" b="1" dirty="0"/>
              <a:t>Еще одна причина, по которой нам трудно прощать недостатки друг друга в том, что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недостатки нашего партнера отличаются от наших</a:t>
            </a:r>
          </a:p>
          <a:p>
            <a:r>
              <a:rPr lang="ru-RU" sz="2400" b="1" dirty="0"/>
              <a:t>В следующий раз, когда недостатки вашего мужа станут вас раздражать, скажите себе: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«У него есть этот недостаток, но он лучше меня в других отношениях».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370" y="2139767"/>
            <a:ext cx="4335918" cy="2892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8643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 Следующий этап -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ПРинятие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3910" y="2511190"/>
            <a:ext cx="10765235" cy="38559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effectLst/>
              </a:rPr>
              <a:t>Ключом к ПРИНЯТИЮ является осознание наших собственных человеческих слабостей и ограничений и, соответственно, взгляд на себя со стороны и желание измениться к лучшему.</a:t>
            </a:r>
          </a:p>
          <a:p>
            <a:pPr marL="0" indent="0" algn="ctr">
              <a:buNone/>
            </a:pP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864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575" y="379598"/>
            <a:ext cx="10353761" cy="1326321"/>
          </a:xfrm>
        </p:spPr>
        <p:txBody>
          <a:bodyPr/>
          <a:lstStyle/>
          <a:p>
            <a:r>
              <a:rPr lang="ru-RU" dirty="0"/>
              <a:t>3. Помогите партнеру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Раскрыться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9806" y="1815572"/>
            <a:ext cx="6995441" cy="407473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effectLst/>
              </a:rPr>
              <a:t>Если вы решили для себя, что принимаете вашего партнера таким какой он есть, то у вас появилось основание для построения близких и доверительных отношений</a:t>
            </a:r>
          </a:p>
          <a:p>
            <a:pPr marL="0" indent="0" algn="ctr">
              <a:buNone/>
            </a:pPr>
            <a:endParaRPr lang="ru-RU" sz="2400" dirty="0">
              <a:effectLst/>
            </a:endParaRPr>
          </a:p>
          <a:p>
            <a:pPr marL="0" indent="0" algn="ctr">
              <a:buNone/>
            </a:pPr>
            <a:r>
              <a:rPr lang="ru-RU" sz="2400" dirty="0">
                <a:effectLst/>
              </a:rPr>
              <a:t>Теперь вы можете помочь своему партнеру довериться вам и раскрыться. Для этого важно научиться слушать и слышать</a:t>
            </a:r>
            <a:endParaRPr lang="ru-RU" sz="2400" dirty="0"/>
          </a:p>
        </p:txBody>
      </p:sp>
      <p:pic>
        <p:nvPicPr>
          <p:cNvPr id="1026" name="Picture 2" descr="4 шага, чтобы вернуть доверие в отношения | Женское счастье">
            <a:extLst>
              <a:ext uri="{FF2B5EF4-FFF2-40B4-BE49-F238E27FC236}">
                <a16:creationId xmlns:a16="http://schemas.microsoft.com/office/drawing/2014/main" id="{46A5E7C1-AD45-1048-9E69-B5E8D5DFF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40" y="2537046"/>
            <a:ext cx="4267425" cy="23328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43554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7472" y="609600"/>
            <a:ext cx="6340084" cy="1326321"/>
          </a:xfrm>
        </p:spPr>
        <p:txBody>
          <a:bodyPr>
            <a:normAutofit/>
          </a:bodyPr>
          <a:lstStyle/>
          <a:p>
            <a:r>
              <a:rPr lang="ru-RU" dirty="0"/>
              <a:t>3. Помогите партнеру </a:t>
            </a:r>
            <a:r>
              <a:rPr lang="ru-RU"/>
              <a:t>Раскрыться</a:t>
            </a:r>
          </a:p>
        </p:txBody>
      </p:sp>
      <p:pic>
        <p:nvPicPr>
          <p:cNvPr id="5" name="Picture 4" descr="Рука, скоро исходящийся на солнце">
            <a:extLst>
              <a:ext uri="{FF2B5EF4-FFF2-40B4-BE49-F238E27FC236}">
                <a16:creationId xmlns:a16="http://schemas.microsoft.com/office/drawing/2014/main" id="{C8D9C45F-E753-6FB5-7F26-1FA4FADD9F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547" r="18162" b="2"/>
          <a:stretch/>
        </p:blipFill>
        <p:spPr>
          <a:xfrm>
            <a:off x="20" y="10"/>
            <a:ext cx="4635987" cy="685799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7471" y="2096064"/>
            <a:ext cx="6340085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b="1" u="sng" dirty="0">
                <a:effectLst/>
              </a:rPr>
              <a:t>Примените активное слушание: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900" dirty="0">
                <a:effectLst/>
              </a:rPr>
              <a:t> Задавайте вопросы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900" dirty="0">
                <a:effectLst/>
              </a:rPr>
              <a:t>Старайтесь понять не только смысл слов, но и чувства, которые при этом испытывает ваш партнер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900" dirty="0">
                <a:effectLst/>
              </a:rPr>
              <a:t>Не спешите реагировать – особенно негативно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900" dirty="0">
                <a:effectLst/>
              </a:rPr>
              <a:t> Не давайте оценку сказанному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900" dirty="0">
                <a:effectLst/>
              </a:rPr>
              <a:t>Больше поддерживайте и вдохновляйте, хвалите и восхищайтесь</a:t>
            </a:r>
          </a:p>
          <a:p>
            <a:pPr marL="0" indent="0">
              <a:buNone/>
            </a:pPr>
            <a:endParaRPr lang="ru-RU" sz="19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D1A74F5-4F0A-48DF-9897-2F294ADDFC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55927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2405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t="32130" b="22883"/>
          <a:stretch/>
        </p:blipFill>
        <p:spPr>
          <a:xfrm>
            <a:off x="20" y="2030"/>
            <a:ext cx="12191980" cy="685597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FE7CAC6-EFB5-4E2E-AEC9-86EA3718C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3000"/>
                </a:schemeClr>
              </a:gs>
              <a:gs pos="100000">
                <a:sysClr val="windowText" lastClr="000000">
                  <a:alpha val="70000"/>
                </a:sys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>
            <a:normAutofit/>
          </a:bodyPr>
          <a:lstStyle/>
          <a:p>
            <a:r>
              <a:rPr lang="ru-RU" dirty="0"/>
              <a:t>3. Помогите партнеру </a:t>
            </a:r>
            <a:r>
              <a:rPr lang="ru-RU"/>
              <a:t>Раскрыться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3695136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>
                <a:effectLst/>
              </a:rPr>
              <a:t>Стремитесь слушать с уважением</a:t>
            </a:r>
          </a:p>
          <a:p>
            <a:r>
              <a:rPr lang="ru-RU" sz="2800" dirty="0">
                <a:effectLst/>
              </a:rPr>
              <a:t>Принимайте все чувства партнера, даже если не согласны с ними</a:t>
            </a:r>
          </a:p>
          <a:p>
            <a:r>
              <a:rPr lang="ru-RU" sz="2800" dirty="0">
                <a:effectLst/>
              </a:rPr>
              <a:t>Станьте проводником перемен</a:t>
            </a:r>
          </a:p>
          <a:p>
            <a:r>
              <a:rPr lang="ru-RU" sz="2800" dirty="0">
                <a:effectLst/>
              </a:rPr>
              <a:t>Будьте лучшим партнером</a:t>
            </a:r>
          </a:p>
          <a:p>
            <a:r>
              <a:rPr lang="ru-RU" sz="2800" dirty="0">
                <a:effectLst/>
              </a:rPr>
              <a:t>Любите так, как вы хотели бы, чтобы ваш партнер любил вас, а еще лучше любите так, как ваш партнер хотел бы быть любимым вами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0451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Путь к восстановлению  начинается с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прощения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4" y="2825340"/>
            <a:ext cx="10353762" cy="3695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Прощение</a:t>
            </a:r>
            <a:r>
              <a:rPr lang="ru-RU" sz="3600" dirty="0">
                <a:effectLst/>
              </a:rPr>
              <a:t> – это осознанный выбор, это решение, которое мы принимаем, несмотря на чувства, которые испытываем.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0594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Путь к восстановлению  начинается с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прощения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4521" y="1935922"/>
            <a:ext cx="7276538" cy="40721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200" b="1" u="sng" dirty="0">
                <a:effectLst/>
              </a:rPr>
              <a:t>Почему я должен прощать</a:t>
            </a:r>
            <a:r>
              <a:rPr lang="ru-RU" sz="3200" b="1" dirty="0">
                <a:effectLst/>
              </a:rPr>
              <a:t>?</a:t>
            </a:r>
          </a:p>
          <a:p>
            <a:pPr lvl="0"/>
            <a:r>
              <a:rPr lang="ru-RU" sz="3200" dirty="0">
                <a:effectLst/>
              </a:rPr>
              <a:t>Когда вы прощаете, вы освобождаетесь от тяжелого груза негатива</a:t>
            </a:r>
          </a:p>
          <a:p>
            <a:pPr lvl="0"/>
            <a:r>
              <a:rPr lang="ru-RU" sz="3200" dirty="0">
                <a:effectLst/>
              </a:rPr>
              <a:t>Прощение позволяет нам принимать более рациональные решения по отношению к человеку, который находится рядом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85292" y="2032420"/>
            <a:ext cx="4188032" cy="2792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17348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Путь к восстановлению  начинается с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прощения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14570" y="1980799"/>
            <a:ext cx="7091414" cy="44480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u="sng" dirty="0">
                <a:effectLst/>
              </a:rPr>
              <a:t>Что же с чувствами?</a:t>
            </a:r>
          </a:p>
          <a:p>
            <a:pPr marL="0" indent="0">
              <a:buNone/>
            </a:pPr>
            <a:r>
              <a:rPr lang="ru-RU" sz="3200" dirty="0">
                <a:effectLst/>
              </a:rPr>
              <a:t>Вы удивитесь, но если будете последовательно практиковать прощение, то чувства покорятся вам. И постепенно изменятся, перестав причинять вам так много неудобств.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8296" y="2469180"/>
            <a:ext cx="4379560" cy="2919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9361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2576" y="345939"/>
            <a:ext cx="10353761" cy="1326321"/>
          </a:xfrm>
        </p:spPr>
        <p:txBody>
          <a:bodyPr/>
          <a:lstStyle/>
          <a:p>
            <a:r>
              <a:rPr lang="ru-RU" dirty="0"/>
              <a:t>1. Путь к восстановлению  начинается с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прощения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79434" y="1840554"/>
            <a:ext cx="8168498" cy="46836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200" b="1" u="sng" dirty="0">
                <a:effectLst/>
              </a:rPr>
              <a:t>Как простить?</a:t>
            </a:r>
          </a:p>
          <a:p>
            <a:pPr lvl="0"/>
            <a:r>
              <a:rPr lang="ru-RU" sz="2800" dirty="0">
                <a:effectLst/>
              </a:rPr>
              <a:t>Подумайте о том, что вы тоже часто ошибаетесь</a:t>
            </a:r>
          </a:p>
          <a:p>
            <a:pPr lvl="0"/>
            <a:r>
              <a:rPr lang="ru-RU" sz="2800" dirty="0">
                <a:effectLst/>
              </a:rPr>
              <a:t>Попробуйте понять, почему ваш партнер поступил именно так</a:t>
            </a:r>
          </a:p>
          <a:p>
            <a:pPr lvl="0"/>
            <a:r>
              <a:rPr lang="ru-RU" sz="2800" dirty="0">
                <a:effectLst/>
              </a:rPr>
              <a:t>Понимание прошлого и настоящего, помогает нам проявить сочувствие к партнеру и облегчает прощение.</a:t>
            </a:r>
          </a:p>
          <a:p>
            <a:pPr lvl="0"/>
            <a:r>
              <a:rPr lang="ru-RU" sz="2800" dirty="0">
                <a:effectLst/>
              </a:rPr>
              <a:t>Прощение – это в том числе уважение и принятие свободы выбора своего партнера, даже неправильного и нехорошего. </a:t>
            </a:r>
          </a:p>
          <a:p>
            <a:pPr marL="0" indent="0">
              <a:buNone/>
            </a:pPr>
            <a:endParaRPr lang="ru-RU" sz="4000" b="1" u="sng" dirty="0"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572" y="1610552"/>
            <a:ext cx="3304882" cy="4957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5618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3534" y="609600"/>
            <a:ext cx="4754022" cy="1326321"/>
          </a:xfrm>
        </p:spPr>
        <p:txBody>
          <a:bodyPr>
            <a:normAutofit/>
          </a:bodyPr>
          <a:lstStyle/>
          <a:p>
            <a:r>
              <a:rPr lang="ru-RU" sz="2100"/>
              <a:t>1. Путь к восстановлению  начинается с прощения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4561" r="26105" b="-1"/>
          <a:stretch/>
        </p:blipFill>
        <p:spPr>
          <a:xfrm>
            <a:off x="20" y="10"/>
            <a:ext cx="6095980" cy="6857990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3534" y="2096064"/>
            <a:ext cx="4754022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>
                <a:effectLst/>
              </a:rPr>
              <a:t>Предупреждение!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Прощать не значит позволять человеку поступать плохо по отношению к вам снова и снова. Не копите в себе обиду, но в то же время будьте настойчивы в том, что вы хотите определенных изменений</a:t>
            </a:r>
          </a:p>
          <a:p>
            <a:pPr marL="0" indent="0">
              <a:buNone/>
            </a:pPr>
            <a:endParaRPr lang="ru-RU" b="1" u="sng" dirty="0">
              <a:effectLst/>
            </a:endParaRPr>
          </a:p>
          <a:p>
            <a:pPr marL="0" indent="0">
              <a:buNone/>
            </a:pPr>
            <a:endParaRPr lang="ru-RU" b="1" u="sng" dirty="0">
              <a:effectLst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74D5F5-1DA9-49A0-968B-033DA6F0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29620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2529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268" y="394104"/>
            <a:ext cx="10353761" cy="1326321"/>
          </a:xfrm>
        </p:spPr>
        <p:txBody>
          <a:bodyPr/>
          <a:lstStyle/>
          <a:p>
            <a:r>
              <a:rPr lang="ru-RU" dirty="0"/>
              <a:t>2. Следующий этап - </a:t>
            </a:r>
            <a:r>
              <a:rPr lang="ru-RU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ПРинятие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1698" y="1935921"/>
            <a:ext cx="5733303" cy="44357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Принятие</a:t>
            </a:r>
            <a:r>
              <a:rPr lang="ru-RU" sz="3200" b="1" dirty="0"/>
              <a:t> это НЕ:</a:t>
            </a:r>
          </a:p>
          <a:p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НЕ</a:t>
            </a:r>
            <a:r>
              <a:rPr lang="ru-RU" sz="3200" b="1" dirty="0"/>
              <a:t> Просто терпимость</a:t>
            </a:r>
          </a:p>
          <a:p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НЕ</a:t>
            </a:r>
            <a:r>
              <a:rPr lang="ru-RU" sz="3200" b="1" dirty="0"/>
              <a:t> Самообман</a:t>
            </a:r>
          </a:p>
          <a:p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НЕ</a:t>
            </a:r>
            <a:r>
              <a:rPr lang="ru-RU" sz="3200" b="1" dirty="0"/>
              <a:t> Покорность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" y="1828419"/>
            <a:ext cx="5139132" cy="34278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52182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 Следующий этап </a:t>
            </a:r>
            <a:r>
              <a:rPr lang="ru-RU"/>
              <a:t>- </a:t>
            </a:r>
            <a:r>
              <a:rPr lang="ru-RU">
                <a:solidFill>
                  <a:schemeClr val="tx2">
                    <a:lumMod val="60000"/>
                    <a:lumOff val="40000"/>
                  </a:schemeClr>
                </a:solidFill>
              </a:rPr>
              <a:t>ПРинятие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398" y="2028746"/>
            <a:ext cx="11079386" cy="441132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ПРИНЯТИЕ</a:t>
            </a:r>
            <a:r>
              <a:rPr lang="ru-RU" sz="3200" b="1" dirty="0"/>
              <a:t> – это счастливое состояние ума, когда вы понимаете, что ваша обязанность не в том, чтобы переделывать партнера, а в том, чтобы принимать его таким, какой он есть. </a:t>
            </a:r>
          </a:p>
          <a:p>
            <a:pPr marL="0" indent="0" algn="ctr">
              <a:buNone/>
            </a:pPr>
            <a:endParaRPr lang="ru-RU" sz="3200" b="1" dirty="0"/>
          </a:p>
          <a:p>
            <a:pPr marL="0" indent="0" algn="ctr">
              <a:buNone/>
            </a:pPr>
            <a:r>
              <a:rPr lang="ru-RU" sz="3200" b="1" dirty="0"/>
              <a:t>Принятие означает, что вы принимаете партнера как человеческое существо, которое наполовину состоит из достоинств, наполовину – из недостатков; </a:t>
            </a:r>
            <a:r>
              <a:rPr lang="ru-RU" sz="3200" b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вы перестаете беспокоиться о его слабостях и фокусируетесь на его лучших качествах.</a:t>
            </a:r>
          </a:p>
          <a:p>
            <a:pPr marL="0" indent="0" algn="ctr">
              <a:buNone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497781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3534" y="609600"/>
            <a:ext cx="4754022" cy="1326321"/>
          </a:xfrm>
        </p:spPr>
        <p:txBody>
          <a:bodyPr>
            <a:normAutofit/>
          </a:bodyPr>
          <a:lstStyle/>
          <a:p>
            <a:r>
              <a:rPr lang="ru-RU" dirty="0"/>
              <a:t>2. Следующий этап - </a:t>
            </a:r>
            <a:r>
              <a:rPr lang="ru-RU" err="1"/>
              <a:t>ПРинятие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6216" r="14449" b="-1"/>
          <a:stretch/>
        </p:blipFill>
        <p:spPr>
          <a:xfrm>
            <a:off x="20" y="10"/>
            <a:ext cx="6095980" cy="6857990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3534" y="1935921"/>
            <a:ext cx="5064746" cy="43124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Почему не стоит пытаться изменить друг друга?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effectLst/>
              </a:rPr>
              <a:t>Такие попытки вызывают разногласия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effectLst/>
              </a:rPr>
              <a:t>Охлаждают чувства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effectLst/>
              </a:rPr>
              <a:t>Это может вызвать бунт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effectLst/>
              </a:rPr>
              <a:t>Это не работает</a:t>
            </a:r>
          </a:p>
          <a:p>
            <a:pPr marL="0" indent="0">
              <a:buNone/>
            </a:pPr>
            <a:endParaRPr lang="ru-RU" b="1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F74D5F5-1DA9-49A0-968B-033DA6F0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29620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8002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42332"/>
      </a:dk2>
      <a:lt2>
        <a:srgbClr val="EE91A0"/>
      </a:lt2>
      <a:accent1>
        <a:srgbClr val="E03754"/>
      </a:accent1>
      <a:accent2>
        <a:srgbClr val="E86C2E"/>
      </a:accent2>
      <a:accent3>
        <a:srgbClr val="DAB250"/>
      </a:accent3>
      <a:accent4>
        <a:srgbClr val="60C4AA"/>
      </a:accent4>
      <a:accent5>
        <a:srgbClr val="51A9DB"/>
      </a:accent5>
      <a:accent6>
        <a:srgbClr val="976AC9"/>
      </a:accent6>
      <a:hlink>
        <a:srgbClr val="D5445E"/>
      </a:hlink>
      <a:folHlink>
        <a:srgbClr val="E17C8E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6B2E858E-683F-40D9-B4CB-284D097F3AC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Дамаск</Template>
  <TotalTime>476</TotalTime>
  <Words>656</Words>
  <Application>Microsoft Macintosh PowerPoint</Application>
  <PresentationFormat>Широкоэкранный</PresentationFormat>
  <Paragraphs>65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Bookman Old Style</vt:lpstr>
      <vt:lpstr>Calibri</vt:lpstr>
      <vt:lpstr>Rockwell</vt:lpstr>
      <vt:lpstr>Wingdings</vt:lpstr>
      <vt:lpstr>Damask</vt:lpstr>
      <vt:lpstr>Берем курс на прекрасные, счастливые отношения</vt:lpstr>
      <vt:lpstr>1. Путь к восстановлению  начинается с прощения</vt:lpstr>
      <vt:lpstr>1. Путь к восстановлению  начинается с прощения</vt:lpstr>
      <vt:lpstr>1. Путь к восстановлению  начинается с прощения</vt:lpstr>
      <vt:lpstr>1. Путь к восстановлению  начинается с прощения</vt:lpstr>
      <vt:lpstr>1. Путь к восстановлению  начинается с прощения</vt:lpstr>
      <vt:lpstr>2. Следующий этап - ПРинятие</vt:lpstr>
      <vt:lpstr>2. Следующий этап - ПРинятие</vt:lpstr>
      <vt:lpstr>2. Следующий этап - ПРинятие</vt:lpstr>
      <vt:lpstr>2. Следующий этап - ПРинятие</vt:lpstr>
      <vt:lpstr>2. Следующий этап - ПРинятие</vt:lpstr>
      <vt:lpstr>2. Следующий этап - ПРинятие</vt:lpstr>
      <vt:lpstr>2. Следующий этап - ПРинятие</vt:lpstr>
      <vt:lpstr>3. Помогите партнеру Раскрыться</vt:lpstr>
      <vt:lpstr>3. Помогите партнеру Раскрыться</vt:lpstr>
      <vt:lpstr>3. Помогите партнеру Раскрыться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Берем курс на классные, удовлетворяющие отношения</dc:title>
  <dc:creator>Natalia</dc:creator>
  <cp:lastModifiedBy>Natalia Dil</cp:lastModifiedBy>
  <cp:revision>13</cp:revision>
  <dcterms:created xsi:type="dcterms:W3CDTF">2021-09-26T05:37:45Z</dcterms:created>
  <dcterms:modified xsi:type="dcterms:W3CDTF">2022-04-10T05:38:10Z</dcterms:modified>
</cp:coreProperties>
</file>