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717"/>
  </p:normalViewPr>
  <p:slideViewPr>
    <p:cSldViewPr snapToGrid="0">
      <p:cViewPr varScale="1">
        <p:scale>
          <a:sx n="107" d="100"/>
          <a:sy n="107" d="100"/>
        </p:scale>
        <p:origin x="64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95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85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547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2131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55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2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833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571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4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9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956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83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39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47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050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0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B687-971A-46A0-8E00-D73EC07B60D9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E7C6C-C49D-422D-B8A7-8614B2B1C8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341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Обои море, небо, солнце, восход, побережье, корабль, парусник, горизонт, 3D  Графика картинки на рабочий стол, раздел рендеринг - скачать">
            <a:extLst>
              <a:ext uri="{FF2B5EF4-FFF2-40B4-BE49-F238E27FC236}">
                <a16:creationId xmlns:a16="http://schemas.microsoft.com/office/drawing/2014/main" id="{00A2BEAB-CF73-1E49-B42A-7B981684B4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1"/>
          <a:stretch/>
        </p:blipFill>
        <p:spPr bwMode="auto">
          <a:xfrm>
            <a:off x="20" y="2030"/>
            <a:ext cx="12191980" cy="685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Rectangle 74">
            <a:extLst>
              <a:ext uri="{FF2B5EF4-FFF2-40B4-BE49-F238E27FC236}">
                <a16:creationId xmlns:a16="http://schemas.microsoft.com/office/drawing/2014/main" id="{BD1CAB03-F6A4-4736-85F6-261056424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30"/>
            <a:ext cx="12192000" cy="6858000"/>
          </a:xfrm>
          <a:prstGeom prst="rect">
            <a:avLst/>
          </a:prstGeom>
          <a:gradFill flip="none" rotWithShape="1">
            <a:gsLst>
              <a:gs pos="32000">
                <a:schemeClr val="bg2">
                  <a:lumMod val="75000"/>
                  <a:alpha val="3000"/>
                </a:schemeClr>
              </a:gs>
              <a:gs pos="100000">
                <a:sysClr val="windowText" lastClr="000000">
                  <a:alpha val="70000"/>
                </a:sysClr>
              </a:gs>
            </a:gsLst>
            <a:path path="circle">
              <a:fillToRect l="50000" t="5000" r="50000" b="95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E2321B3-5D47-422E-8DD6-192DA485F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30000"/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>
            <a:normAutofit/>
          </a:bodyPr>
          <a:lstStyle/>
          <a:p>
            <a:r>
              <a:rPr lang="ru-RU" dirty="0"/>
              <a:t>Знай свои берега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>
            <a:normAutofit/>
          </a:bodyPr>
          <a:lstStyle/>
          <a:p>
            <a:r>
              <a:rPr lang="ru-RU" dirty="0"/>
              <a:t>Учимся устанавливать свои границы и уважать границы супруга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60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09" y="2096063"/>
            <a:ext cx="5665135" cy="4152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effectLst/>
              </a:rPr>
              <a:t>2. Закон ответственности</a:t>
            </a:r>
            <a:r>
              <a:rPr lang="ru-RU" sz="3200" dirty="0">
                <a:effectLst/>
              </a:rPr>
              <a:t> </a:t>
            </a:r>
          </a:p>
          <a:p>
            <a:pPr marL="0" indent="0">
              <a:buNone/>
            </a:pPr>
            <a:r>
              <a:rPr lang="ru-RU" sz="3200" dirty="0">
                <a:effectLst/>
              </a:rPr>
              <a:t>Мы отвечаем друг перед другом, но не друг за друга. Это значит не поощрять и не провоцировать чье-либо инфантильное поведение</a:t>
            </a:r>
            <a:endParaRPr lang="ru-KG" sz="3200" dirty="0">
              <a:effectLst/>
            </a:endParaRPr>
          </a:p>
          <a:p>
            <a:endParaRPr lang="ru-KG" dirty="0"/>
          </a:p>
        </p:txBody>
      </p:sp>
      <p:pic>
        <p:nvPicPr>
          <p:cNvPr id="10242" name="Picture 2" descr="Муж - второй ребенок: что делать и кто виноват.">
            <a:extLst>
              <a:ext uri="{FF2B5EF4-FFF2-40B4-BE49-F238E27FC236}">
                <a16:creationId xmlns:a16="http://schemas.microsoft.com/office/drawing/2014/main" id="{8DD157D5-B2E6-ABAA-BA9A-660DD23BA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786" y="2292177"/>
            <a:ext cx="5288041" cy="3527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451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6776091" cy="130232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09" y="1631881"/>
            <a:ext cx="5872294" cy="46165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effectLst/>
              </a:rPr>
              <a:t>3. Власть имеет границы</a:t>
            </a:r>
          </a:p>
          <a:p>
            <a:pPr marL="0" indent="0">
              <a:buNone/>
            </a:pPr>
            <a:r>
              <a:rPr lang="ru-RU" sz="2800" dirty="0">
                <a:effectLst/>
              </a:rPr>
              <a:t>Мы имеем власть над некоторыми вещами, но мы не имеем власти изменять других людей. В нашей власти только изменить свою собственную жизнь. Вы не можете изменить своего партнера, но можете изменить свою реакцию на его поведение. </a:t>
            </a:r>
            <a:endParaRPr lang="ru-KG" sz="2800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  <p:pic>
        <p:nvPicPr>
          <p:cNvPr id="12290" name="Picture 2" descr="Встреча под часами. 2012. Андрей Попов | Карикатура, Иллюстрации арт,  Иллюстрации">
            <a:extLst>
              <a:ext uri="{FF2B5EF4-FFF2-40B4-BE49-F238E27FC236}">
                <a16:creationId xmlns:a16="http://schemas.microsoft.com/office/drawing/2014/main" id="{52D8321F-8382-13BB-D69D-D2DDF529D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265" y="0"/>
            <a:ext cx="484663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07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09" y="1631881"/>
            <a:ext cx="5872294" cy="46165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>
                <a:effectLst/>
              </a:rPr>
              <a:t>4. Закон уважения</a:t>
            </a:r>
            <a:endParaRPr lang="ru-RU" sz="2800" dirty="0">
              <a:effectLst/>
            </a:endParaRPr>
          </a:p>
          <a:p>
            <a:pPr marL="0" indent="0">
              <a:buNone/>
            </a:pPr>
            <a:r>
              <a:rPr lang="ru-RU" sz="2800" dirty="0">
                <a:effectLst/>
              </a:rPr>
              <a:t>Если мы хотим, чтобы другие уважали наши границы, мы должны уважать их границы тоже. Правила, которые вы устанавливаете для другого, должны соблюдаться и вами. </a:t>
            </a:r>
          </a:p>
          <a:p>
            <a:pPr marL="0" indent="0">
              <a:buNone/>
            </a:pPr>
            <a:endParaRPr lang="ru-RU" sz="2800" dirty="0">
              <a:effectLst/>
            </a:endParaRPr>
          </a:p>
          <a:p>
            <a:pPr marL="0" indent="0">
              <a:buNone/>
            </a:pPr>
            <a:r>
              <a:rPr lang="ru-RU" sz="2800" i="1" dirty="0">
                <a:effectLst/>
              </a:rPr>
              <a:t>«Не ори на меня», - кричит жена на своего мужа.</a:t>
            </a:r>
            <a:endParaRPr lang="ru-KG" sz="2800" i="1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  <p:pic>
        <p:nvPicPr>
          <p:cNvPr id="14338" name="Picture 2" descr="Картинки про уважение (35 фото) • Прикольные картинки и позитив">
            <a:extLst>
              <a:ext uri="{FF2B5EF4-FFF2-40B4-BE49-F238E27FC236}">
                <a16:creationId xmlns:a16="http://schemas.microsoft.com/office/drawing/2014/main" id="{0E232A56-4B34-FAD3-247F-D480EB385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803" y="1924778"/>
            <a:ext cx="5172098" cy="33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294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pic>
        <p:nvPicPr>
          <p:cNvPr id="16388" name="Picture 4" descr="Коммунизм и свобода. Размышления | Рабочий университет им. И.Б. Хлебникова">
            <a:extLst>
              <a:ext uri="{FF2B5EF4-FFF2-40B4-BE49-F238E27FC236}">
                <a16:creationId xmlns:a16="http://schemas.microsoft.com/office/drawing/2014/main" id="{E51963C7-C77E-2CA1-74AE-9BF79C673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73430"/>
            <a:ext cx="5760707" cy="3240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53" y="1274274"/>
            <a:ext cx="6343349" cy="52541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effectLst/>
              </a:rPr>
              <a:t>5. Свобода выбора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Мы должны быть свободны сказать «нет» или сказать «да» с чистым сердцем. Человек обижается – это его ответственность. Невозможно угодить каждому. Нельзя любить человека только потому, что его жалко и он не оставляет вам иного выбора.  </a:t>
            </a:r>
            <a:endParaRPr lang="ru-KG" sz="2400" dirty="0">
              <a:effectLst/>
            </a:endParaRPr>
          </a:p>
          <a:p>
            <a:pPr marL="0" indent="0">
              <a:buNone/>
            </a:pPr>
            <a:r>
              <a:rPr lang="ru-RU" sz="2400" dirty="0">
                <a:effectLst/>
              </a:rPr>
              <a:t>С другой стороны, нам необходимо научиться уважать свободу своего супруга делать собственный выбор, даже если нам этот выбор не нравится.</a:t>
            </a:r>
            <a:endParaRPr lang="ru-KG" sz="2400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</p:spTree>
    <p:extLst>
      <p:ext uri="{BB962C8B-B14F-4D97-AF65-F5344CB8AC3E}">
        <p14:creationId xmlns:p14="http://schemas.microsoft.com/office/powerpoint/2010/main" val="2312708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54" y="1531916"/>
            <a:ext cx="6167252" cy="4996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effectLst/>
              </a:rPr>
              <a:t>6. Нужно оценивать, какую боль установление наших границ приносит другим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Попытайтесь оценить, наши границы причиняют боль, которая потом приведет к исцелению и росту? Или боль, которая лишь ранит? Если вы берете на себя чужую ответственность, лишь бы не причинять человеку боль, то вы препятствуете его развитию.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 Птенчик должен самостоятельно пробить скорлупу яйца и это поможет ему окрепнуть. </a:t>
            </a:r>
            <a:endParaRPr lang="ru-KG" dirty="0"/>
          </a:p>
        </p:txBody>
      </p:sp>
      <p:pic>
        <p:nvPicPr>
          <p:cNvPr id="18434" name="Picture 2" descr="До того как птенец вылупляется из яйца, он общается с мамой и другими  птенцами через скорлупу с помощью специальных звуков. ▷ Socratify.Net">
            <a:extLst>
              <a:ext uri="{FF2B5EF4-FFF2-40B4-BE49-F238E27FC236}">
                <a16:creationId xmlns:a16="http://schemas.microsoft.com/office/drawing/2014/main" id="{382FFCB1-0DC0-C537-9C12-3DA61BFB8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806" y="2034639"/>
            <a:ext cx="4941970" cy="3082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900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54" y="1531916"/>
            <a:ext cx="6167252" cy="4996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effectLst/>
              </a:rPr>
              <a:t>7. Закон </a:t>
            </a:r>
            <a:r>
              <a:rPr lang="ru-RU" b="1" dirty="0" err="1">
                <a:effectLst/>
              </a:rPr>
              <a:t>проактивности</a:t>
            </a:r>
            <a:endParaRPr lang="ru-RU" b="1" dirty="0">
              <a:effectLst/>
            </a:endParaRPr>
          </a:p>
          <a:p>
            <a:pPr marL="0" indent="0">
              <a:buNone/>
            </a:pPr>
            <a:r>
              <a:rPr lang="ru-RU" dirty="0">
                <a:effectLst/>
              </a:rPr>
              <a:t>Мы предпринимаем активные действия, чтобы решить проблемы, опираясь на наши ценности и желания. </a:t>
            </a:r>
          </a:p>
          <a:p>
            <a:pPr marL="0" indent="0">
              <a:buNone/>
            </a:pPr>
            <a:r>
              <a:rPr lang="ru-RU" dirty="0" err="1">
                <a:effectLst/>
              </a:rPr>
              <a:t>Проактивные</a:t>
            </a:r>
            <a:r>
              <a:rPr lang="ru-RU" dirty="0">
                <a:effectLst/>
              </a:rPr>
              <a:t> люди защищают свою свободу и выражают несогласие, но </a:t>
            </a:r>
            <a:r>
              <a:rPr lang="ru-RU" b="1" dirty="0">
                <a:effectLst/>
              </a:rPr>
              <a:t>не поднимая эмоциональной бури. 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Выстраивать границы не значит кричать на своего мужа/жену, обзывать его/ее или делать что-то подобное. Это будет уже нарушением его/ее границ.</a:t>
            </a:r>
            <a:r>
              <a:rPr lang="ru-KG" dirty="0">
                <a:effectLst/>
              </a:rPr>
              <a:t> </a:t>
            </a:r>
            <a:endParaRPr lang="ru-KG" dirty="0"/>
          </a:p>
        </p:txBody>
      </p:sp>
      <p:pic>
        <p:nvPicPr>
          <p:cNvPr id="20482" name="Picture 2" descr="Проблемы отношений в семье и способы их решения ⇒ Блог Ярослава Самойлова">
            <a:extLst>
              <a:ext uri="{FF2B5EF4-FFF2-40B4-BE49-F238E27FC236}">
                <a16:creationId xmlns:a16="http://schemas.microsoft.com/office/drawing/2014/main" id="{EFCC3C8E-0E90-1C7A-FCD5-58ACBB463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806" y="1948256"/>
            <a:ext cx="5069911" cy="3377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663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730" y="1318161"/>
            <a:ext cx="5933703" cy="50189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>
                <a:effectLst/>
              </a:rPr>
              <a:t>8. Закон зависти</a:t>
            </a:r>
          </a:p>
          <a:p>
            <a:pPr marL="0" indent="0">
              <a:buNone/>
            </a:pPr>
            <a:r>
              <a:rPr lang="ru-RU" sz="3200" dirty="0">
                <a:effectLst/>
              </a:rPr>
              <a:t>Мы никогда не получим того, что мы хотим, если будем устанавливать свои границы исходя из того, что имеют другие. Завистливый человек просто не видит своих границ исходя из тех выборов, которые у него есть.</a:t>
            </a:r>
            <a:endParaRPr lang="ru-KG" sz="3200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  <p:pic>
        <p:nvPicPr>
          <p:cNvPr id="22530" name="Picture 2" descr="Муж завидует моим успехам. Что делать? | Woman.ru | Яндекс Дзен">
            <a:extLst>
              <a:ext uri="{FF2B5EF4-FFF2-40B4-BE49-F238E27FC236}">
                <a16:creationId xmlns:a16="http://schemas.microsoft.com/office/drawing/2014/main" id="{9B9DBF3F-BFFE-2ABF-137D-670FB7ECD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136" y="1930399"/>
            <a:ext cx="5424806" cy="3612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215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730" y="1318161"/>
            <a:ext cx="5933703" cy="50189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effectLst/>
              </a:rPr>
              <a:t>9. Закон активности</a:t>
            </a:r>
          </a:p>
          <a:p>
            <a:pPr marL="0" indent="0">
              <a:buNone/>
            </a:pPr>
            <a:r>
              <a:rPr lang="ru-RU" sz="2800" dirty="0">
                <a:effectLst/>
              </a:rPr>
              <a:t>Нужно не ждать от других, что они сделают первое движение. Помните, что ответственность за свое счастье – в ваших руках. </a:t>
            </a:r>
          </a:p>
          <a:p>
            <a:pPr marL="0" indent="0">
              <a:buNone/>
            </a:pPr>
            <a:r>
              <a:rPr lang="ru-RU" sz="2800" dirty="0">
                <a:effectLst/>
              </a:rPr>
              <a:t>Если вам чего-то хочется, делайте это, а не ждите, что это должен для вас организовать ваш муж или ваша жена.</a:t>
            </a:r>
            <a:endParaRPr lang="ru-KG" sz="2800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  <p:pic>
        <p:nvPicPr>
          <p:cNvPr id="24578" name="Picture 2" descr="Летний пикник на природе - 92 фото">
            <a:extLst>
              <a:ext uri="{FF2B5EF4-FFF2-40B4-BE49-F238E27FC236}">
                <a16:creationId xmlns:a16="http://schemas.microsoft.com/office/drawing/2014/main" id="{6E7EE7DD-648F-388C-2691-C5F2B07AA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127" y="2044033"/>
            <a:ext cx="4984626" cy="3247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454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730" y="329554"/>
            <a:ext cx="11383717" cy="988607"/>
          </a:xfrm>
        </p:spPr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730" y="1318161"/>
            <a:ext cx="5933703" cy="501895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effectLst/>
              </a:rPr>
              <a:t>10. Нужно сообщать о своих границах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 Граница, о которой никто не знает, – это не граница. Мы должны очень четко дать понять другому, что мы хотим и что не хотим, что будем терпеть и что не будем. 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Мы также должны ясно дать понять, что каждое нарушение границ имеет последствия. Если вас что-то не устраивает или не нравится, или обижает, говорите об этом. Не ждите, пока супруг догадается. И не думайте, что это само собой разумеется и он и так понимает, что так поступать нельзя. Вполне возможно, что он руководствуется совершенно другими мотивами и желаниями. </a:t>
            </a:r>
            <a:endParaRPr lang="ru-KG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  <p:pic>
        <p:nvPicPr>
          <p:cNvPr id="26626" name="Picture 2" descr="Психологический кляп. Фразы, которые помогут прервать неприятный разговор |  Психология жизни | Здоровье | Аргументы и Факты">
            <a:extLst>
              <a:ext uri="{FF2B5EF4-FFF2-40B4-BE49-F238E27FC236}">
                <a16:creationId xmlns:a16="http://schemas.microsoft.com/office/drawing/2014/main" id="{350A5534-93BA-F70C-BDA6-7F6C70887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63" y="1809006"/>
            <a:ext cx="5406584" cy="3590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20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00A978-EB4A-F475-D348-043CBE05A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7016" y="45720"/>
            <a:ext cx="4754022" cy="1326321"/>
          </a:xfrm>
        </p:spPr>
        <p:txBody>
          <a:bodyPr>
            <a:normAutofit/>
          </a:bodyPr>
          <a:lstStyle/>
          <a:p>
            <a:r>
              <a:rPr lang="ru-KG" dirty="0"/>
              <a:t>Виды границ</a:t>
            </a:r>
          </a:p>
        </p:txBody>
      </p:sp>
      <p:pic>
        <p:nvPicPr>
          <p:cNvPr id="1026" name="Picture 2" descr="Сухая кожа рук: почему шелушатся и сохнут ладони и пальцы, что делать с  сухостью и чем увлажнять">
            <a:extLst>
              <a:ext uri="{FF2B5EF4-FFF2-40B4-BE49-F238E27FC236}">
                <a16:creationId xmlns:a16="http://schemas.microsoft.com/office/drawing/2014/main" id="{96C75075-9A94-554D-C0A1-A3208F6C6F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9" r="25307" b="-1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C2F8942-1843-29D5-0B45-DAB00B884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532" y="1372041"/>
            <a:ext cx="5160989" cy="511628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KG" sz="2800" b="1" i="1" dirty="0"/>
              <a:t>Физические границы</a:t>
            </a:r>
          </a:p>
          <a:p>
            <a:pPr marL="0" indent="0">
              <a:lnSpc>
                <a:spcPct val="110000"/>
              </a:lnSpc>
              <a:buNone/>
            </a:pPr>
            <a:endParaRPr lang="ru-KG" sz="2400" b="1" u="sng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effectLst/>
              </a:rPr>
              <a:t>Самой первой, базовой границей для нас является наша кожа.</a:t>
            </a:r>
            <a:r>
              <a:rPr lang="ru-KG" dirty="0">
                <a:effectLst/>
              </a:rPr>
              <a:t> </a:t>
            </a:r>
            <a:endParaRPr lang="ru-KG" dirty="0"/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ru-KG" sz="2000" dirty="0"/>
          </a:p>
          <a:p>
            <a:pPr lvl="1">
              <a:lnSpc>
                <a:spcPct val="110000"/>
              </a:lnSpc>
              <a:buFont typeface="Wingdings" pitchFamily="2" charset="2"/>
              <a:buChar char="ü"/>
            </a:pPr>
            <a:r>
              <a:rPr lang="ru-KG" sz="2000" dirty="0"/>
              <a:t>Кому разрешается к вам прикасаться?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ü"/>
            </a:pPr>
            <a:r>
              <a:rPr lang="ru-KG" sz="2000" dirty="0"/>
              <a:t>Что вы считаете своим личным пространством, которое нужно оберегать?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ü"/>
            </a:pPr>
            <a:r>
              <a:rPr lang="ru-KG" sz="2000" dirty="0"/>
              <a:t>Есть ли у вас в доме место и время, когда вы можете побыть одни? 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0DCF65E-F84E-483D-83D7-A1616D569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6560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89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83C82-8C9B-1479-69E1-381AE99AF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532" y="300841"/>
            <a:ext cx="4754022" cy="1326321"/>
          </a:xfrm>
        </p:spPr>
        <p:txBody>
          <a:bodyPr>
            <a:normAutofit/>
          </a:bodyPr>
          <a:lstStyle/>
          <a:p>
            <a:r>
              <a:rPr lang="ru-KG" dirty="0"/>
              <a:t>Виды границ</a:t>
            </a:r>
          </a:p>
        </p:txBody>
      </p:sp>
      <p:pic>
        <p:nvPicPr>
          <p:cNvPr id="2050" name="Picture 2" descr="Высказывание «Прикосновение — самое нежное, что есть…»">
            <a:extLst>
              <a:ext uri="{FF2B5EF4-FFF2-40B4-BE49-F238E27FC236}">
                <a16:creationId xmlns:a16="http://schemas.microsoft.com/office/drawing/2014/main" id="{31D86ABE-B77C-9DC2-1B77-FF13BCDE65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1" r="15665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1A5E6B2-EC85-D56D-1991-747DB1F77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532" y="1929150"/>
            <a:ext cx="5228519" cy="431925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KG" sz="3000" b="1" i="1" dirty="0"/>
              <a:t>Сексуальные границы</a:t>
            </a:r>
          </a:p>
          <a:p>
            <a:pPr marL="0" indent="0">
              <a:buNone/>
            </a:pPr>
            <a:endParaRPr lang="ru-KG" sz="2800" b="1" u="sng" dirty="0"/>
          </a:p>
          <a:p>
            <a:pPr marL="0" indent="0">
              <a:buNone/>
            </a:pPr>
            <a:r>
              <a:rPr lang="ru-RU" sz="2800" dirty="0">
                <a:effectLst/>
              </a:rPr>
              <a:t>Определите свой личный уровень, когда сексуальные действия и прикосновения для вас комфортны. Только вы определяете, что допустимо и что нет. Придерживайтесь этих границ и не молчите, когда их нарушают.</a:t>
            </a:r>
            <a:endParaRPr lang="ru-KG" sz="2800" dirty="0">
              <a:effectLst/>
            </a:endParaRPr>
          </a:p>
          <a:p>
            <a:pPr marL="0" indent="0">
              <a:buNone/>
            </a:pPr>
            <a:endParaRPr lang="ru-KG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0DCF65E-F84E-483D-83D7-A1616D569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6560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79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D7284-81C5-901B-AB7D-F23F7CD11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533" y="229590"/>
            <a:ext cx="4754022" cy="1326321"/>
          </a:xfrm>
        </p:spPr>
        <p:txBody>
          <a:bodyPr>
            <a:normAutofit/>
          </a:bodyPr>
          <a:lstStyle/>
          <a:p>
            <a:r>
              <a:rPr lang="ru-KG" dirty="0"/>
              <a:t>Виды границ</a:t>
            </a:r>
          </a:p>
        </p:txBody>
      </p:sp>
      <p:pic>
        <p:nvPicPr>
          <p:cNvPr id="3074" name="Picture 2" descr="Безопасно ли использовать наличные деньги при пандемии коронавируса -  Новости Казахстана и мира на сегодня">
            <a:extLst>
              <a:ext uri="{FF2B5EF4-FFF2-40B4-BE49-F238E27FC236}">
                <a16:creationId xmlns:a16="http://schemas.microsoft.com/office/drawing/2014/main" id="{C1CA6485-6A52-1B96-71A8-0AD8EC4848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3" r="27438" b="-1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C9B7BA7-732D-1C1D-938D-7CFF87B2D8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533" y="1436914"/>
            <a:ext cx="5397416" cy="519149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KG" sz="2400" b="1" i="1" dirty="0"/>
              <a:t>Материальные границы</a:t>
            </a:r>
          </a:p>
          <a:p>
            <a:pPr marL="0" indent="0">
              <a:lnSpc>
                <a:spcPct val="110000"/>
              </a:lnSpc>
              <a:buNone/>
            </a:pPr>
            <a:endParaRPr lang="ru-KG" sz="1800" b="1" i="1" dirty="0"/>
          </a:p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ru-RU" sz="1800" dirty="0">
                <a:effectLst/>
              </a:rPr>
              <a:t>Какие действия вы считаете позволительными и какие – непозволительными в отношении своей собственности? </a:t>
            </a:r>
          </a:p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ru-RU" sz="1800" dirty="0">
                <a:effectLst/>
              </a:rPr>
              <a:t>Что вы можете подарить? Одолжить? </a:t>
            </a:r>
          </a:p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ru-RU" sz="1800" dirty="0">
                <a:effectLst/>
              </a:rPr>
              <a:t>Сколько денег максимально вы разрешаете себе дать в долг?</a:t>
            </a:r>
          </a:p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ru-RU" sz="1800" dirty="0">
                <a:effectLst/>
              </a:rPr>
              <a:t>Даете ли вы посторонним пользоваться вашей машиной, одеждой, квартирой? </a:t>
            </a:r>
          </a:p>
          <a:p>
            <a:pPr>
              <a:lnSpc>
                <a:spcPct val="110000"/>
              </a:lnSpc>
              <a:buFont typeface="Wingdings" pitchFamily="2" charset="2"/>
              <a:buChar char="ü"/>
            </a:pPr>
            <a:endParaRPr lang="ru-RU" sz="1800" dirty="0">
              <a:effectLst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sz="1800" dirty="0">
                <a:effectLst/>
              </a:rPr>
              <a:t>Это определяете только вы, и для разных людей эти границы могут очень отличаться.</a:t>
            </a:r>
            <a:endParaRPr lang="ru-KG" sz="1800" dirty="0">
              <a:effectLst/>
            </a:endParaRPr>
          </a:p>
          <a:p>
            <a:pPr marL="0" indent="0">
              <a:lnSpc>
                <a:spcPct val="110000"/>
              </a:lnSpc>
              <a:buNone/>
            </a:pPr>
            <a:endParaRPr lang="ru-KG" sz="1400" b="1" i="1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0DCF65E-F84E-483D-83D7-A1616D569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6560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40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0C018-CE21-7B22-4158-66BD23813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472" y="609600"/>
            <a:ext cx="6340084" cy="1326321"/>
          </a:xfrm>
        </p:spPr>
        <p:txBody>
          <a:bodyPr>
            <a:normAutofit/>
          </a:bodyPr>
          <a:lstStyle/>
          <a:p>
            <a:r>
              <a:rPr lang="ru-KG" dirty="0"/>
              <a:t>Виды границы</a:t>
            </a:r>
          </a:p>
        </p:txBody>
      </p:sp>
      <p:pic>
        <p:nvPicPr>
          <p:cNvPr id="4098" name="Picture 2" descr="Вежливый отказ: искусство говорить «нет»">
            <a:extLst>
              <a:ext uri="{FF2B5EF4-FFF2-40B4-BE49-F238E27FC236}">
                <a16:creationId xmlns:a16="http://schemas.microsoft.com/office/drawing/2014/main" id="{7B7B4352-37B6-FB1C-175A-C2DE47C43D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0" r="32911" b="1"/>
          <a:stretch/>
        </p:blipFill>
        <p:spPr bwMode="auto">
          <a:xfrm>
            <a:off x="20" y="10"/>
            <a:ext cx="463598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A312342-6714-1BE3-346D-BE8D8E9B3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5137" y="2125682"/>
            <a:ext cx="6460175" cy="4310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KG" sz="2800" b="1" i="1" dirty="0"/>
              <a:t>Эмоциональные границы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Не позволяйте срывать на вас гнев или отпускать комментарии о вашем весе, внешности или возрасте. И не делайте этого сами. 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Здоровые эмоциональные границы предохраняют вас от того, чтобы кого-то обвинять или принимать чьи-то обвинения на свой счет. А также чувствовать вину за чьи-то решения или проблемы и давать непрошеные советы.</a:t>
            </a:r>
            <a:endParaRPr lang="ru-KG" dirty="0">
              <a:effectLst/>
            </a:endParaRPr>
          </a:p>
          <a:p>
            <a:pPr marL="0" indent="0">
              <a:buNone/>
            </a:pPr>
            <a:endParaRPr lang="ru-KG" b="1" i="1" dirty="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2A31A05-19BB-4F84-9402-E8569CBDB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36007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20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B2527-FA1D-17AE-0EF1-9F5218760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444" y="609600"/>
            <a:ext cx="3113112" cy="1326321"/>
          </a:xfrm>
        </p:spPr>
        <p:txBody>
          <a:bodyPr>
            <a:normAutofit/>
          </a:bodyPr>
          <a:lstStyle/>
          <a:p>
            <a:pPr algn="l"/>
            <a:r>
              <a:rPr lang="ru-KG" dirty="0"/>
              <a:t>Виды границ</a:t>
            </a:r>
          </a:p>
        </p:txBody>
      </p:sp>
      <p:pic>
        <p:nvPicPr>
          <p:cNvPr id="5126" name="Picture 6" descr="Молитва частная и общая - Радио ВЕРА">
            <a:extLst>
              <a:ext uri="{FF2B5EF4-FFF2-40B4-BE49-F238E27FC236}">
                <a16:creationId xmlns:a16="http://schemas.microsoft.com/office/drawing/2014/main" id="{5346C3D2-9347-3C58-648C-0FECCCB2A9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09" b="-1"/>
          <a:stretch/>
        </p:blipFill>
        <p:spPr bwMode="auto">
          <a:xfrm>
            <a:off x="20" y="10"/>
            <a:ext cx="755292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5888C38F-FDB6-E2D7-9BE7-03EE3C684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4443" y="2096063"/>
            <a:ext cx="3776299" cy="44353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KG" sz="2400" b="1" i="1" dirty="0"/>
              <a:t>Духовные границы</a:t>
            </a:r>
          </a:p>
          <a:p>
            <a:pPr marL="0" indent="0">
              <a:buNone/>
            </a:pPr>
            <a:endParaRPr lang="ru-KG" sz="1800" b="1" i="1" dirty="0"/>
          </a:p>
          <a:p>
            <a:pPr>
              <a:buFont typeface="Wingdings" pitchFamily="2" charset="2"/>
              <a:buChar char="ü"/>
            </a:pPr>
            <a:r>
              <a:rPr lang="ru-KG" sz="2400" dirty="0"/>
              <a:t>Что для вас важно?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effectLst/>
              </a:rPr>
              <a:t>Во что вы верите? </a:t>
            </a:r>
          </a:p>
          <a:p>
            <a:pPr marL="0" indent="0">
              <a:buNone/>
            </a:pPr>
            <a:r>
              <a:rPr lang="ru-RU" sz="2400" dirty="0">
                <a:effectLst/>
              </a:rPr>
              <a:t>Так же как и во всем предыдущем, эти границы нужно ощущать и осознавать, когда их переходят.</a:t>
            </a:r>
            <a:endParaRPr lang="ru-KG" sz="2400" dirty="0">
              <a:effectLst/>
            </a:endParaRPr>
          </a:p>
          <a:p>
            <a:pPr>
              <a:buFont typeface="Wingdings" pitchFamily="2" charset="2"/>
              <a:buChar char="ü"/>
            </a:pPr>
            <a:endParaRPr lang="ru-KG" sz="1800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4F35239-EB86-4ACB-91DE-4989620C2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92090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320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235A4-802D-E6CA-6E0B-9E29A3579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532" y="158338"/>
            <a:ext cx="4754022" cy="1326321"/>
          </a:xfrm>
        </p:spPr>
        <p:txBody>
          <a:bodyPr>
            <a:normAutofit/>
          </a:bodyPr>
          <a:lstStyle/>
          <a:p>
            <a:r>
              <a:rPr lang="ru-KG" dirty="0"/>
              <a:t>Виды границ</a:t>
            </a:r>
          </a:p>
        </p:txBody>
      </p:sp>
      <p:pic>
        <p:nvPicPr>
          <p:cNvPr id="6148" name="Picture 4" descr="Эмоциональный интеллект | Университет Правительства Москвы">
            <a:extLst>
              <a:ext uri="{FF2B5EF4-FFF2-40B4-BE49-F238E27FC236}">
                <a16:creationId xmlns:a16="http://schemas.microsoft.com/office/drawing/2014/main" id="{07F90761-E119-6557-58AB-30C2EECD06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2" r="11490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87C6443-68BE-FB4F-A5C7-30EB4A44B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532" y="1653378"/>
            <a:ext cx="5083375" cy="459502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KG" sz="2400" b="1" i="1" dirty="0"/>
              <a:t>Интеллектуальные границы</a:t>
            </a:r>
          </a:p>
          <a:p>
            <a:pPr marL="0" indent="0">
              <a:lnSpc>
                <a:spcPct val="110000"/>
              </a:lnSpc>
              <a:buNone/>
            </a:pPr>
            <a:endParaRPr lang="ru-KG" sz="1700" b="1" i="1" dirty="0"/>
          </a:p>
          <a:p>
            <a:pPr>
              <a:lnSpc>
                <a:spcPct val="110000"/>
              </a:lnSpc>
            </a:pPr>
            <a:r>
              <a:rPr lang="ru-RU" dirty="0">
                <a:effectLst/>
              </a:rPr>
              <a:t>Ваши ценности, мнения, мысли. Они только ваши. И каждый индивид решает, что он хочет разделить с другими, а что оставить невысказанным. </a:t>
            </a:r>
            <a:endParaRPr lang="ru-KG" dirty="0">
              <a:effectLst/>
            </a:endParaRPr>
          </a:p>
          <a:p>
            <a:pPr>
              <a:lnSpc>
                <a:spcPct val="110000"/>
              </a:lnSpc>
            </a:pPr>
            <a:r>
              <a:rPr lang="ru-RU" dirty="0">
                <a:effectLst/>
              </a:rPr>
              <a:t>Можете ли вы слушать с открытым сердцем тех, кто высказывает иное мнение, и в то же время не кривя душой, не поступаясь своими главными убеждениями?</a:t>
            </a:r>
          </a:p>
          <a:p>
            <a:pPr>
              <a:lnSpc>
                <a:spcPct val="110000"/>
              </a:lnSpc>
            </a:pPr>
            <a:endParaRPr lang="ru-KG" dirty="0">
              <a:effectLst/>
            </a:endParaRPr>
          </a:p>
          <a:p>
            <a:pPr marL="0" indent="0">
              <a:lnSpc>
                <a:spcPct val="110000"/>
              </a:lnSpc>
              <a:buNone/>
            </a:pPr>
            <a:endParaRPr lang="ru-KG" sz="1700" b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0DCF65E-F84E-483D-83D7-A1616D569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6560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582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4B1AE-D2B4-C262-1730-BCFF6ED39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534" y="609600"/>
            <a:ext cx="4754022" cy="1326321"/>
          </a:xfrm>
        </p:spPr>
        <p:txBody>
          <a:bodyPr>
            <a:normAutofit/>
          </a:bodyPr>
          <a:lstStyle/>
          <a:p>
            <a:r>
              <a:rPr lang="ru-KG"/>
              <a:t>Виды границ</a:t>
            </a:r>
            <a:endParaRPr lang="ru-KG" dirty="0"/>
          </a:p>
        </p:txBody>
      </p:sp>
      <p:pic>
        <p:nvPicPr>
          <p:cNvPr id="7172" name="Picture 4" descr="Перевод часов на зимнее время: как подготовить организм — Актуальная тема —  tsn.ua">
            <a:extLst>
              <a:ext uri="{FF2B5EF4-FFF2-40B4-BE49-F238E27FC236}">
                <a16:creationId xmlns:a16="http://schemas.microsoft.com/office/drawing/2014/main" id="{47A27FF7-81E8-1CD4-F2EB-00FD3AE3F6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8" r="20043" b="2"/>
          <a:stretch/>
        </p:blipFill>
        <p:spPr bwMode="auto">
          <a:xfrm>
            <a:off x="20" y="10"/>
            <a:ext cx="6095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765A19A-A197-D51F-3772-09AC46E35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534" y="2096064"/>
            <a:ext cx="4754022" cy="3695136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</a:rPr>
              <a:t>Существуют еще вещи, которые принадлежат только вам. Это </a:t>
            </a:r>
            <a:r>
              <a:rPr lang="ru-RU" sz="3200" b="1" i="1" dirty="0">
                <a:effectLst/>
              </a:rPr>
              <a:t>ваши слова и ваше время</a:t>
            </a:r>
            <a:r>
              <a:rPr lang="ru-RU" sz="3200" dirty="0">
                <a:effectLst/>
              </a:rPr>
              <a:t>.</a:t>
            </a:r>
            <a:endParaRPr lang="ru-KG" sz="3200" dirty="0">
              <a:effectLst/>
            </a:endParaRPr>
          </a:p>
          <a:p>
            <a:endParaRPr lang="ru-KG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0DCF65E-F84E-483D-83D7-A1616D569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6560" y="45720"/>
            <a:ext cx="0" cy="6766560"/>
          </a:xfrm>
          <a:prstGeom prst="line">
            <a:avLst/>
          </a:prstGeom>
          <a:ln w="190500" cap="sq">
            <a:solidFill>
              <a:srgbClr val="FFFFFF"/>
            </a:solidFill>
            <a:miter lim="800000"/>
          </a:ln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099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F612F-2E35-1E29-355E-58A2ED254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KG" dirty="0"/>
              <a:t>10 Законов здоровых границ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00F51-7410-5CFE-6031-96454D40C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4" y="2096064"/>
            <a:ext cx="5665135" cy="4152336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800" b="1" dirty="0">
                <a:effectLst/>
              </a:rPr>
              <a:t>Все действия имеют последствия</a:t>
            </a:r>
            <a:endParaRPr lang="ru-RU" sz="2800" dirty="0">
              <a:effectLst/>
            </a:endParaRPr>
          </a:p>
          <a:p>
            <a:pPr marL="0" indent="0">
              <a:buNone/>
            </a:pPr>
            <a:r>
              <a:rPr lang="ru-RU" sz="2800" dirty="0">
                <a:effectLst/>
              </a:rPr>
              <a:t>Если кто-то в вашей жизни проявлял насилие, жестокость, эгоизм по отношению к вам, устанавливали ли вы границы? Или все это происходит снова и снова без последствий для них?</a:t>
            </a:r>
            <a:endParaRPr lang="ru-KG" sz="2800" dirty="0">
              <a:effectLst/>
            </a:endParaRPr>
          </a:p>
          <a:p>
            <a:endParaRPr lang="ru-KG" dirty="0"/>
          </a:p>
        </p:txBody>
      </p:sp>
      <p:pic>
        <p:nvPicPr>
          <p:cNvPr id="8194" name="Picture 2" descr="Auto door Изображения, стоковые фотографии и картинки Auto door">
            <a:extLst>
              <a:ext uri="{FF2B5EF4-FFF2-40B4-BE49-F238E27FC236}">
                <a16:creationId xmlns:a16="http://schemas.microsoft.com/office/drawing/2014/main" id="{04C5B5EE-E1FB-0568-3F64-246B0F9BA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929" y="2232561"/>
            <a:ext cx="5104279" cy="3400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21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1061</TotalTime>
  <Words>943</Words>
  <Application>Microsoft Macintosh PowerPoint</Application>
  <PresentationFormat>Широкоэкранный</PresentationFormat>
  <Paragraphs>78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Bookman Old Style</vt:lpstr>
      <vt:lpstr>Calibri</vt:lpstr>
      <vt:lpstr>Courier New</vt:lpstr>
      <vt:lpstr>Rockwell</vt:lpstr>
      <vt:lpstr>Wingdings</vt:lpstr>
      <vt:lpstr>Damask</vt:lpstr>
      <vt:lpstr>Знай свои берега</vt:lpstr>
      <vt:lpstr>Виды границ</vt:lpstr>
      <vt:lpstr>Виды границ</vt:lpstr>
      <vt:lpstr>Виды границ</vt:lpstr>
      <vt:lpstr>Виды границы</vt:lpstr>
      <vt:lpstr>Виды границ</vt:lpstr>
      <vt:lpstr>Виды границ</vt:lpstr>
      <vt:lpstr>Виды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  <vt:lpstr>10 Законов здоровых границ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Границы в браке</dc:title>
  <dc:creator>Natalia</dc:creator>
  <cp:lastModifiedBy>Natalia Dil</cp:lastModifiedBy>
  <cp:revision>38</cp:revision>
  <dcterms:created xsi:type="dcterms:W3CDTF">2021-10-20T03:19:54Z</dcterms:created>
  <dcterms:modified xsi:type="dcterms:W3CDTF">2022-04-14T11:42:00Z</dcterms:modified>
</cp:coreProperties>
</file>