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6"/>
  </p:notesMasterIdLst>
  <p:sldIdLst>
    <p:sldId id="256" r:id="rId2"/>
    <p:sldId id="259" r:id="rId3"/>
    <p:sldId id="287" r:id="rId4"/>
    <p:sldId id="289" r:id="rId5"/>
    <p:sldId id="291" r:id="rId6"/>
    <p:sldId id="300" r:id="rId7"/>
    <p:sldId id="301" r:id="rId8"/>
    <p:sldId id="307" r:id="rId9"/>
    <p:sldId id="308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82585"/>
  </p:normalViewPr>
  <p:slideViewPr>
    <p:cSldViewPr snapToGrid="0">
      <p:cViewPr varScale="1">
        <p:scale>
          <a:sx n="105" d="100"/>
          <a:sy n="105" d="100"/>
        </p:scale>
        <p:origin x="13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KG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95192A-6693-2F40-B2C8-5325098FFD4E}" type="datetimeFigureOut">
              <a:rPr lang="ru-KG" smtClean="0"/>
              <a:t>12.04.2022</a:t>
            </a:fld>
            <a:endParaRPr lang="ru-KG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KG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KG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F3816-D36E-4E4D-A286-7E2799182F9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364803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KG" dirty="0"/>
              <a:t>Закаляйте свою эмоциональную устойчивость</a:t>
            </a: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Кто знает…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KG" sz="16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Когда-то давным-давно жил один крестьянин. Были у него жена и сын, да еще конь, на котором он пахал свое поле. И однажды случилось так, что конь крестьянина убежал. Он несколько дней искал его, но так и не нашел.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KG" sz="16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люди в деревне подходили к нему и говорили: «Какое же у тебя горе! Как же ты будешь кормить свою жену и сына?!» А он отвечал им: «Кто знает, кто знает…»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Прошло две недели, и конь вернулся к крестьянину, да еще привел с собой табун диких лошадей. И люди при встрече говорили крестьянину: «Слушай, как тебе повезло! Мало того, что твой конь вернулся, так он еще и привел целый табун лошадей!» А он отвечал им, как и прежде: «Кто знает, кто знает…»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вот однажды крестьянский сын начал объезжать диких лошадей, упал и сломал себе ногу.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все вокруг говорили: «Вот ведь невезение какое! Сын-то твой теперь хромой будет и жену себе найти не сможет». А крестьянин отвечал им: «Кто знает, кто знает…»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через несколько недель пришло страшное известие о том, что началась война и всех юношей и молодых мужчин забирают в солдаты. Только сына крестьянина не забрали, потому что он был хромой.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через год, когда выжившие возвращались с войны, кто без руки, кто без ноги, крестьянский сын уже женился на первой красавице деревни.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Народная мудрость гласит: </a:t>
            </a:r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«Нетерпеливые люди часто платят за то,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терпеливым достается бесплатно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». </a:t>
            </a: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ситуацию можно изменить, зачем злиться?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ситуацию нельзя изменить, то злиться нет смысла! Китайская дзен-парадигма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Принять ситуацию – значит согласиться, что есть вещи в жизни, которые не соответствуют нашему видению мира. Что все имеет место быть. Например, погода. Ведь бывают дни, когда она нам неприятна. Но мы научились принимать этот факт и не пытаемся изменить погоду. Мы адаптируемся.</a:t>
            </a:r>
            <a:endParaRPr lang="ru-K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K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5F3816-D36E-4E4D-A286-7E2799182F92}" type="slidenum">
              <a:rPr lang="ru-KG" smtClean="0"/>
              <a:t>2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449021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259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648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818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897771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922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770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5303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7038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647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196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659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846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938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229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138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016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742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CB236A-8AF2-4F6E-86A9-C45CAD7B45A8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597CA-E989-4097-AF03-38C255633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0064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6727" y="684798"/>
            <a:ext cx="5848957" cy="2574506"/>
          </a:xfrm>
        </p:spPr>
        <p:txBody>
          <a:bodyPr/>
          <a:lstStyle/>
          <a:p>
            <a:r>
              <a:rPr lang="ru-RU" dirty="0"/>
              <a:t>Как усмирить бурю </a:t>
            </a:r>
            <a:r>
              <a:rPr lang="en-US" dirty="0"/>
              <a:t>II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56727" y="3416915"/>
            <a:ext cx="5809688" cy="1828264"/>
          </a:xfrm>
        </p:spPr>
        <p:txBody>
          <a:bodyPr/>
          <a:lstStyle/>
          <a:p>
            <a:r>
              <a:rPr lang="ru-RU" dirty="0"/>
              <a:t>Учимся управлять конфликтными ситуациями и использовать их для сближения с партнером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6632" y="348477"/>
            <a:ext cx="4133446" cy="1217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81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нализ конфликта">
            <a:extLst>
              <a:ext uri="{FF2B5EF4-FFF2-40B4-BE49-F238E27FC236}">
                <a16:creationId xmlns:a16="http://schemas.microsoft.com/office/drawing/2014/main" id="{7F9D283D-E7D6-994C-B0E7-F54E614110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/>
          <a:stretch/>
        </p:blipFill>
        <p:spPr bwMode="auto">
          <a:xfrm>
            <a:off x="20" y="0"/>
            <a:ext cx="12191980" cy="685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A303334D-DD05-4F8C-886C-F61621D86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chemeClr val="bg2">
                  <a:lumMod val="75000"/>
                  <a:alpha val="3000"/>
                </a:schemeClr>
              </a:gs>
              <a:gs pos="100000">
                <a:sysClr val="windowText" lastClr="000000">
                  <a:alpha val="70000"/>
                </a:sysClr>
              </a:gs>
            </a:gsLst>
            <a:path path="circle">
              <a:fillToRect l="50000" t="5000" r="50000" b="95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6" y="2710715"/>
            <a:ext cx="10353761" cy="1326321"/>
          </a:xfrm>
        </p:spPr>
        <p:txBody>
          <a:bodyPr>
            <a:normAutofit/>
          </a:bodyPr>
          <a:lstStyle/>
          <a:p>
            <a:r>
              <a:rPr lang="ru-RU" sz="2900" dirty="0"/>
              <a:t>5 шаг	</a:t>
            </a:r>
            <a:br>
              <a:rPr lang="ru-RU" sz="2900" dirty="0"/>
            </a:br>
            <a:r>
              <a:rPr lang="ru-RU" sz="2900" dirty="0"/>
              <a:t>Эффективное поведение при чужой агрессии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4340771"/>
            <a:ext cx="10353762" cy="3501649"/>
          </a:xfrm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ü"/>
            </a:pPr>
            <a:r>
              <a:rPr lang="ru-RU" dirty="0">
                <a:effectLst/>
              </a:rPr>
              <a:t>Смягчите свой взгляд, пусть он будет дружелюбный, а выражение лица – нейтральным.</a:t>
            </a:r>
          </a:p>
          <a:p>
            <a:pPr algn="ctr">
              <a:buFont typeface="Wingdings" panose="05000000000000000000" pitchFamily="2" charset="2"/>
              <a:buChar char="ü"/>
            </a:pPr>
            <a:r>
              <a:rPr lang="ru-RU" dirty="0">
                <a:effectLst/>
              </a:rPr>
              <a:t>Не «</a:t>
            </a:r>
            <a:r>
              <a:rPr lang="ru-RU" dirty="0" err="1">
                <a:effectLst/>
              </a:rPr>
              <a:t>зеркальте</a:t>
            </a:r>
            <a:r>
              <a:rPr lang="ru-RU" dirty="0">
                <a:effectLst/>
              </a:rPr>
              <a:t>» напряжение агрессора, не подражайте его манере общения и эмоциональному тону, в котором он с вами общается.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3869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5 шаг	</a:t>
            </a:r>
            <a:br>
              <a:rPr lang="ru-RU" dirty="0"/>
            </a:br>
            <a:r>
              <a:rPr lang="ru-RU" dirty="0"/>
              <a:t>Эффективное поведение при чужой агрессии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214445"/>
            <a:ext cx="5815914" cy="4033955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3000" b="1" dirty="0">
                <a:solidFill>
                  <a:srgbClr val="FF0000"/>
                </a:solidFill>
              </a:rPr>
              <a:t>Развивайте эмоциональный иммунитет</a:t>
            </a: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400" dirty="0">
                <a:effectLst/>
              </a:rPr>
              <a:t>Все нападки и уколы в ваш адрес воспринимайте спокойно, без включения в них</a:t>
            </a:r>
          </a:p>
          <a:p>
            <a:pPr marL="0" indent="0">
              <a:buNone/>
            </a:pPr>
            <a:endParaRPr lang="ru-RU" sz="2400" dirty="0">
              <a:effectLst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400" dirty="0">
                <a:effectLst/>
              </a:rPr>
              <a:t>Поймите, что человек, который хочет вас обидеть, оскорбить или унизить, испытывает сильнейший эмоциональный дискомфорт и это его естественная защитная реакция. Проявите к нему сопереживание и снисходительность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  <p:pic>
        <p:nvPicPr>
          <p:cNvPr id="2050" name="Picture 2" descr="Почему конфликты – нормальное явление для отношений">
            <a:extLst>
              <a:ext uri="{FF2B5EF4-FFF2-40B4-BE49-F238E27FC236}">
                <a16:creationId xmlns:a16="http://schemas.microsoft.com/office/drawing/2014/main" id="{9FC3BD5B-3BBA-6D4E-91BA-B570FD20E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104" y="2493366"/>
            <a:ext cx="4794296" cy="31912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263915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9119" y="399266"/>
            <a:ext cx="10353761" cy="1326321"/>
          </a:xfrm>
        </p:spPr>
        <p:txBody>
          <a:bodyPr>
            <a:normAutofit fontScale="90000"/>
          </a:bodyPr>
          <a:lstStyle/>
          <a:p>
            <a:r>
              <a:rPr lang="ru-RU" dirty="0"/>
              <a:t>5 шаг	</a:t>
            </a:r>
            <a:br>
              <a:rPr lang="ru-RU" dirty="0"/>
            </a:br>
            <a:r>
              <a:rPr lang="ru-RU" dirty="0"/>
              <a:t>Эффективное поведение при чужой агрессии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158" y="1912260"/>
            <a:ext cx="7504991" cy="45464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FF0000"/>
                </a:solidFill>
              </a:rPr>
              <a:t>Развивайте эмоциональную гибкость  </a:t>
            </a:r>
            <a:endParaRPr lang="ru-RU" sz="2800" b="1" dirty="0"/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800" dirty="0">
                <a:effectLst/>
              </a:rPr>
              <a:t>Говорите спокойным, уверенным и дружелюбным голосом, каким бы вам хотелось, чтобы с вами общались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800" dirty="0">
                <a:effectLst/>
              </a:rPr>
              <a:t>Найдите то, с чем можно согласиться, и то, за что можно похвалить этого человека</a:t>
            </a:r>
          </a:p>
          <a:p>
            <a:pPr marL="0" indent="0">
              <a:buNone/>
            </a:pP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  <p:pic>
        <p:nvPicPr>
          <p:cNvPr id="3074" name="Picture 2" descr="Конфликты в семье">
            <a:extLst>
              <a:ext uri="{FF2B5EF4-FFF2-40B4-BE49-F238E27FC236}">
                <a16:creationId xmlns:a16="http://schemas.microsoft.com/office/drawing/2014/main" id="{97E3B0E4-B02D-F94B-BC66-F05F67F52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351" y="2681431"/>
            <a:ext cx="4064038" cy="3048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4637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5 шаг	</a:t>
            </a:r>
            <a:br>
              <a:rPr lang="ru-RU" dirty="0"/>
            </a:br>
            <a:r>
              <a:rPr lang="ru-RU" dirty="0"/>
              <a:t>Эффективное поведение при чужой агрессии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6496" y="2022911"/>
            <a:ext cx="10846821" cy="433278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600" b="1" dirty="0">
                <a:solidFill>
                  <a:srgbClr val="FF0000"/>
                </a:solidFill>
                <a:effectLst/>
              </a:rPr>
              <a:t>Будьте </a:t>
            </a:r>
            <a:r>
              <a:rPr lang="ru-RU" sz="2600" b="1" dirty="0" err="1">
                <a:solidFill>
                  <a:srgbClr val="FF0000"/>
                </a:solidFill>
                <a:effectLst/>
              </a:rPr>
              <a:t>ассертивны</a:t>
            </a:r>
            <a:r>
              <a:rPr lang="ru-RU" b="1" dirty="0">
                <a:solidFill>
                  <a:srgbClr val="FF0000"/>
                </a:solidFill>
                <a:effectLst/>
              </a:rPr>
              <a:t>:</a:t>
            </a:r>
            <a:endParaRPr lang="ru-RU" dirty="0">
              <a:solidFill>
                <a:srgbClr val="FF0000"/>
              </a:solidFill>
              <a:effectLst/>
            </a:endParaRPr>
          </a:p>
          <a:p>
            <a:pPr marL="0" lvl="0" indent="0">
              <a:buNone/>
            </a:pPr>
            <a:r>
              <a:rPr lang="ru-RU" dirty="0">
                <a:effectLst/>
              </a:rPr>
              <a:t>В случае с агрессивной угрозой можно действовать тремя способами:</a:t>
            </a:r>
          </a:p>
          <a:p>
            <a:pPr marL="0" indent="0">
              <a:buNone/>
            </a:pPr>
            <a:r>
              <a:rPr lang="ru-RU" dirty="0">
                <a:effectLst/>
              </a:rPr>
              <a:t>1. Ответная атака (гнев, агрессия). Пристройка сверху.</a:t>
            </a:r>
          </a:p>
          <a:p>
            <a:pPr marL="0" indent="0">
              <a:buNone/>
            </a:pPr>
            <a:r>
              <a:rPr lang="ru-RU" dirty="0">
                <a:effectLst/>
              </a:rPr>
              <a:t>2. Бегство или уклонение (страх). Пристройка снизу.</a:t>
            </a:r>
          </a:p>
          <a:p>
            <a:pPr marL="0" indent="0">
              <a:buNone/>
            </a:pPr>
            <a:r>
              <a:rPr lang="ru-RU" dirty="0">
                <a:effectLst/>
              </a:rPr>
              <a:t>3. </a:t>
            </a:r>
            <a:r>
              <a:rPr lang="ru-RU" dirty="0" err="1">
                <a:effectLst/>
              </a:rPr>
              <a:t>Ассертивность</a:t>
            </a:r>
            <a:r>
              <a:rPr lang="ru-RU" dirty="0">
                <a:effectLst/>
              </a:rPr>
              <a:t> – пристройка на равных</a:t>
            </a:r>
          </a:p>
          <a:p>
            <a:pPr marL="0" indent="0">
              <a:buNone/>
            </a:pPr>
            <a:endParaRPr lang="ru-RU" dirty="0">
              <a:effectLst/>
            </a:endParaRPr>
          </a:p>
          <a:p>
            <a:pPr marL="0" indent="0">
              <a:buNone/>
            </a:pPr>
            <a:r>
              <a:rPr lang="ru-RU" dirty="0" err="1">
                <a:solidFill>
                  <a:srgbClr val="FF0000"/>
                </a:solidFill>
                <a:effectLst/>
              </a:rPr>
              <a:t>Ассертивность</a:t>
            </a:r>
            <a:r>
              <a:rPr lang="ru-RU" dirty="0">
                <a:solidFill>
                  <a:srgbClr val="FF0000"/>
                </a:solidFill>
                <a:effectLst/>
              </a:rPr>
              <a:t> </a:t>
            </a:r>
            <a:r>
              <a:rPr lang="ru-RU" dirty="0">
                <a:effectLst/>
              </a:rPr>
              <a:t>(англ. </a:t>
            </a:r>
            <a:r>
              <a:rPr lang="ru-RU" dirty="0" err="1">
                <a:effectLst/>
              </a:rPr>
              <a:t>аssert</a:t>
            </a:r>
            <a:r>
              <a:rPr lang="ru-RU" dirty="0">
                <a:effectLst/>
              </a:rPr>
              <a:t> – «настаивать на своем») – проявление вежливой настойчивости.</a:t>
            </a:r>
          </a:p>
          <a:p>
            <a:pPr marL="0" indent="0">
              <a:buNone/>
            </a:pPr>
            <a:r>
              <a:rPr lang="ru-RU" dirty="0">
                <a:effectLst/>
              </a:rPr>
              <a:t>Мы должны быть спокойными, но не робкими. Действительно важно, чтобы в своем желании уважать интересы окружающих мы не перестали заботиться о своих собственных интересах.</a:t>
            </a:r>
          </a:p>
          <a:p>
            <a:pPr marL="0" indent="0">
              <a:buNone/>
            </a:pPr>
            <a:endParaRPr lang="ru-RU" dirty="0">
              <a:effectLst/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6491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3335C2-7A83-874C-86F4-94823B277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KG" dirty="0"/>
              <a:t>Стремитесь: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459F86-0D7D-9147-A5DF-145A167420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ru-KG" sz="2800" dirty="0"/>
              <a:t>Развивать устойчивость к дискомфорту</a:t>
            </a:r>
          </a:p>
          <a:p>
            <a:pPr marL="457200" indent="-457200">
              <a:buAutoNum type="arabicPeriod"/>
            </a:pPr>
            <a:r>
              <a:rPr lang="ru-KG" sz="2800" dirty="0"/>
              <a:t>Управлять собственными интерпретациями</a:t>
            </a:r>
          </a:p>
          <a:p>
            <a:pPr marL="457200" indent="-457200">
              <a:buAutoNum type="arabicPeriod"/>
            </a:pPr>
            <a:r>
              <a:rPr lang="ru-KG" sz="2800" dirty="0"/>
              <a:t>Накапливать удовлетворенность</a:t>
            </a:r>
          </a:p>
          <a:p>
            <a:pPr marL="457200" indent="-457200">
              <a:buAutoNum type="arabicPeriod"/>
            </a:pPr>
            <a:r>
              <a:rPr lang="ru-KG" sz="2800" dirty="0"/>
              <a:t>Развивать эмпатию</a:t>
            </a:r>
          </a:p>
          <a:p>
            <a:pPr marL="457200" indent="-457200">
              <a:buAutoNum type="arabicPeriod"/>
            </a:pPr>
            <a:r>
              <a:rPr lang="ru-KG" sz="2800" dirty="0"/>
              <a:t>Научиться эффективному поведению при чужой агрессии</a:t>
            </a:r>
          </a:p>
          <a:p>
            <a:pPr marL="457200" indent="-457200">
              <a:buAutoNum type="arabicPeriod"/>
            </a:pP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3597563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7211" y="598380"/>
            <a:ext cx="10353761" cy="1326321"/>
          </a:xfrm>
        </p:spPr>
        <p:txBody>
          <a:bodyPr>
            <a:normAutofit fontScale="90000"/>
          </a:bodyPr>
          <a:lstStyle/>
          <a:p>
            <a:r>
              <a:rPr lang="ru-RU" dirty="0"/>
              <a:t>1 шаг</a:t>
            </a:r>
            <a:br>
              <a:rPr lang="ru-RU" dirty="0"/>
            </a:br>
            <a:br>
              <a:rPr lang="ru-RU" dirty="0"/>
            </a:br>
            <a:r>
              <a:rPr lang="ru-RU" dirty="0"/>
              <a:t>Развивайте устойчивость к дискомфорту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4727" y="2460920"/>
            <a:ext cx="7186174" cy="4257850"/>
          </a:xfrm>
        </p:spPr>
        <p:txBody>
          <a:bodyPr>
            <a:normAutofit/>
          </a:bodyPr>
          <a:lstStyle/>
          <a:p>
            <a:pPr marL="514350" indent="-514350" algn="ctr">
              <a:buAutoNum type="arabicPeriod"/>
            </a:pPr>
            <a:r>
              <a:rPr lang="ru-RU" sz="3200" i="1" dirty="0"/>
              <a:t>Управляйте значимостью</a:t>
            </a:r>
          </a:p>
          <a:p>
            <a:pPr marL="514350" indent="-514350" algn="ctr">
              <a:buAutoNum type="arabicPeriod"/>
            </a:pPr>
            <a:r>
              <a:rPr lang="ru-RU" sz="3200" i="1" dirty="0"/>
              <a:t>Развивайте терпение</a:t>
            </a:r>
          </a:p>
          <a:p>
            <a:pPr marL="514350" indent="-514350" algn="ctr">
              <a:buAutoNum type="arabicPeriod"/>
            </a:pPr>
            <a:r>
              <a:rPr lang="ru-RU" sz="3200" i="1" dirty="0"/>
              <a:t>Принимайте реальность как данность</a:t>
            </a:r>
          </a:p>
          <a:p>
            <a:pPr marL="514350" indent="-514350" algn="ctr">
              <a:buAutoNum type="arabicPeriod"/>
            </a:pPr>
            <a:r>
              <a:rPr lang="ru-RU" sz="3200" i="1" dirty="0"/>
              <a:t>Повышайте болевой порог</a:t>
            </a:r>
          </a:p>
          <a:p>
            <a:pPr marL="514350" indent="-514350" algn="ctr">
              <a:buAutoNum type="arabicPeriod"/>
            </a:pPr>
            <a:endParaRPr lang="ru-RU" sz="32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619" y="2253662"/>
            <a:ext cx="3068569" cy="36976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31583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 шаг</a:t>
            </a:r>
            <a:br>
              <a:rPr lang="ru-RU" dirty="0"/>
            </a:br>
            <a:r>
              <a:rPr lang="ru-RU" dirty="0"/>
              <a:t>Управляйте интерпретациями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3200" dirty="0"/>
          </a:p>
          <a:p>
            <a:pPr marL="0" indent="0" algn="ctr">
              <a:buNone/>
            </a:pPr>
            <a:r>
              <a:rPr lang="ru-RU" sz="3200" dirty="0"/>
              <a:t>Сама по себе ситуация НЕЙТРАЛЬНА</a:t>
            </a:r>
          </a:p>
          <a:p>
            <a:pPr marL="0" indent="0" algn="ctr">
              <a:buNone/>
            </a:pPr>
            <a:r>
              <a:rPr lang="ru-RU" sz="3200" dirty="0"/>
              <a:t>Только </a:t>
            </a:r>
            <a:r>
              <a:rPr lang="ru-RU" sz="3200" dirty="0">
                <a:solidFill>
                  <a:srgbClr val="FF0000"/>
                </a:solidFill>
              </a:rPr>
              <a:t>вы сами </a:t>
            </a:r>
            <a:r>
              <a:rPr lang="ru-RU" sz="3200" dirty="0"/>
              <a:t>придаете ей ЗНАЧЕНИЕ!</a:t>
            </a:r>
          </a:p>
          <a:p>
            <a:pPr marL="0" indent="0" algn="ctr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79695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Критическое отношение к интерпретациям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2096063"/>
            <a:ext cx="6939947" cy="39288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/>
              <a:t>Для того чтобы повысить точность своих интерпретаций, необходимо критично к ним относиться. </a:t>
            </a:r>
          </a:p>
          <a:p>
            <a:pPr marL="0" indent="0" algn="ctr">
              <a:buNone/>
            </a:pPr>
            <a:r>
              <a:rPr lang="ru-RU" sz="2800" b="1" dirty="0"/>
              <a:t>Не всякая первая оценка ситуации, которая пришла нам в голову, является правильной.</a:t>
            </a:r>
            <a:r>
              <a:rPr lang="ru-RU" sz="2800" dirty="0"/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5213" y="1758679"/>
            <a:ext cx="2926218" cy="4389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91767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831" y="0"/>
            <a:ext cx="10353761" cy="1326321"/>
          </a:xfrm>
        </p:spPr>
        <p:txBody>
          <a:bodyPr>
            <a:normAutofit/>
          </a:bodyPr>
          <a:lstStyle/>
          <a:p>
            <a:r>
              <a:rPr lang="ru-RU" dirty="0"/>
              <a:t>3 ШАГ</a:t>
            </a:r>
            <a:br>
              <a:rPr lang="ru-RU" dirty="0"/>
            </a:br>
            <a:r>
              <a:rPr lang="ru-RU" dirty="0"/>
              <a:t>Накапливайте удовлетворенность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982" y="5506831"/>
            <a:ext cx="10899871" cy="106787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/>
              <a:t>Повышайте свою удовлетворенность во всех сферах жизни. Чем больше мы удовлетворены, тем меньше у нас агрессии. Существует прямая зависимость </a:t>
            </a:r>
            <a:r>
              <a:rPr lang="ru-RU" dirty="0">
                <a:effectLst/>
              </a:rPr>
              <a:t>между этими чувствами. Агрессия возникает, если мы </a:t>
            </a:r>
            <a:r>
              <a:rPr lang="ru-RU" dirty="0" err="1">
                <a:effectLst/>
              </a:rPr>
              <a:t>неудовлетворены</a:t>
            </a:r>
            <a:r>
              <a:rPr lang="ru-RU" dirty="0">
                <a:effectLst/>
              </a:rPr>
              <a:t> в каких-либо аспектах своей жизни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225" y="1428495"/>
            <a:ext cx="8187558" cy="384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55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 шаг</a:t>
            </a:r>
            <a:br>
              <a:rPr lang="ru-RU" dirty="0"/>
            </a:br>
            <a:r>
              <a:rPr lang="ru-RU" dirty="0"/>
              <a:t>Развивайте </a:t>
            </a:r>
            <a:r>
              <a:rPr lang="ru-RU" dirty="0" err="1"/>
              <a:t>эмпатию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6033" y="2112893"/>
            <a:ext cx="6771653" cy="39344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dirty="0">
                <a:effectLst/>
              </a:rPr>
              <a:t>Большое количество конфликтов в нашей жизни произошло потому, что мы не учли интересы и потребности другого человека. Мы поставили себя на первое место!</a:t>
            </a:r>
          </a:p>
          <a:p>
            <a:pPr marL="0" lvl="0" indent="0">
              <a:buNone/>
            </a:pPr>
            <a:r>
              <a:rPr lang="ru-RU" sz="2600" dirty="0">
                <a:effectLst/>
              </a:rPr>
              <a:t>С точки зрения социальной психологии это естественное поведение. Но парадокс в том, что именно это и провоцирует большинство конфликтов. Любой конфликт – это столкновение интересов.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94" y="2389782"/>
            <a:ext cx="4109947" cy="27413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17372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 шаг</a:t>
            </a:r>
            <a:br>
              <a:rPr lang="ru-RU" dirty="0"/>
            </a:br>
            <a:r>
              <a:rPr lang="ru-RU" dirty="0"/>
              <a:t>Развивайте </a:t>
            </a:r>
            <a:r>
              <a:rPr lang="ru-RU" dirty="0" err="1"/>
              <a:t>эмпатию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7942" y="2017525"/>
            <a:ext cx="10389984" cy="4461811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2800" b="1" dirty="0">
                <a:solidFill>
                  <a:srgbClr val="FF0000"/>
                </a:solidFill>
                <a:effectLst/>
              </a:rPr>
              <a:t>Конфликт – это не всегда плохо</a:t>
            </a:r>
          </a:p>
          <a:p>
            <a:r>
              <a:rPr lang="ru-RU" dirty="0">
                <a:effectLst/>
              </a:rPr>
              <a:t>В результате конструктивного конфликта может решиться важная и затянувшаяся проблема.</a:t>
            </a:r>
          </a:p>
          <a:p>
            <a:r>
              <a:rPr lang="ru-RU" dirty="0">
                <a:effectLst/>
              </a:rPr>
              <a:t>Или найтись новое решение, которое максимально удовлетворит интересы обеих сторон. </a:t>
            </a:r>
          </a:p>
          <a:p>
            <a:r>
              <a:rPr lang="ru-RU" dirty="0">
                <a:effectLst/>
              </a:rPr>
              <a:t>Или произойти разрядка накопившихся обид в отношениях</a:t>
            </a:r>
          </a:p>
          <a:p>
            <a:endParaRPr lang="ru-RU" dirty="0">
              <a:effectLst/>
            </a:endParaRPr>
          </a:p>
          <a:p>
            <a:pPr marL="0" indent="0" algn="ctr">
              <a:buNone/>
            </a:pPr>
            <a:r>
              <a:rPr lang="ru-RU" sz="2400" b="1" dirty="0">
                <a:effectLst/>
              </a:rPr>
              <a:t>Но если не учитывать позицию другой стороны, конфликт гарантированно превратится из конструктивного в деструктивный.</a:t>
            </a:r>
          </a:p>
          <a:p>
            <a:pPr marL="0" indent="0">
              <a:buNone/>
            </a:pPr>
            <a:endParaRPr lang="ru-RU" dirty="0">
              <a:effectLst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758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223" y="76971"/>
            <a:ext cx="10353761" cy="1326321"/>
          </a:xfrm>
        </p:spPr>
        <p:txBody>
          <a:bodyPr/>
          <a:lstStyle/>
          <a:p>
            <a:r>
              <a:rPr lang="ru-RU" dirty="0"/>
              <a:t>Технология развития ЭМПАТИИ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46090" y="1881475"/>
            <a:ext cx="7618735" cy="445954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>
                <a:effectLst/>
              </a:rPr>
              <a:t>Шаг № 1. </a:t>
            </a:r>
            <a:r>
              <a:rPr lang="ru-RU" sz="2400" dirty="0">
                <a:effectLst/>
              </a:rPr>
              <a:t>Попробуйте искренне захотеть понять и почувствовать другого человека</a:t>
            </a:r>
          </a:p>
          <a:p>
            <a:pPr marL="0" indent="0">
              <a:buNone/>
            </a:pPr>
            <a:r>
              <a:rPr lang="ru-RU" sz="2400" b="1" dirty="0">
                <a:effectLst/>
              </a:rPr>
              <a:t>Шаг № 2. </a:t>
            </a:r>
            <a:r>
              <a:rPr lang="ru-RU" sz="2400" dirty="0">
                <a:effectLst/>
              </a:rPr>
              <a:t>Проговорите ЧУВСТВА</a:t>
            </a:r>
          </a:p>
          <a:p>
            <a:pPr marL="0" indent="0">
              <a:buNone/>
            </a:pPr>
            <a:r>
              <a:rPr lang="ru-RU" sz="2400" b="1" dirty="0">
                <a:effectLst/>
              </a:rPr>
              <a:t>Шаг № 3. </a:t>
            </a:r>
            <a:r>
              <a:rPr lang="ru-RU" sz="2400" dirty="0">
                <a:effectLst/>
              </a:rPr>
              <a:t>Избегайте оценочного восприятия человека</a:t>
            </a:r>
          </a:p>
          <a:p>
            <a:pPr marL="0" indent="0">
              <a:buNone/>
            </a:pPr>
            <a:r>
              <a:rPr lang="ru-RU" sz="2400" b="1" dirty="0">
                <a:effectLst/>
              </a:rPr>
              <a:t>Шаг № 4. </a:t>
            </a:r>
            <a:r>
              <a:rPr lang="ru-RU" sz="2400" dirty="0">
                <a:effectLst/>
              </a:rPr>
              <a:t>Стремитесь посмотреть на ситуацию глазами другого человека</a:t>
            </a:r>
          </a:p>
          <a:p>
            <a:pPr marL="0" indent="0">
              <a:buNone/>
            </a:pPr>
            <a:r>
              <a:rPr lang="ru-RU" sz="2400" b="1" dirty="0">
                <a:effectLst/>
              </a:rPr>
              <a:t>Шаг № 5. </a:t>
            </a:r>
            <a:r>
              <a:rPr lang="ru-RU" sz="2400" dirty="0">
                <a:effectLst/>
              </a:rPr>
              <a:t>Наделяйте важностью информацию, которую вы слышите от другого человека</a:t>
            </a:r>
          </a:p>
          <a:p>
            <a:pPr marL="0" indent="0">
              <a:buNone/>
            </a:pPr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08974" y="1403292"/>
            <a:ext cx="3337256" cy="500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1991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5 шаг	</a:t>
            </a:r>
            <a:br>
              <a:rPr lang="ru-RU" dirty="0"/>
            </a:br>
            <a:r>
              <a:rPr lang="ru-RU" dirty="0"/>
              <a:t>Эффективное поведение при чужой агрессии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2404605"/>
            <a:ext cx="6294818" cy="355302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200" dirty="0"/>
              <a:t>Почему люди прибегают к агрессии? </a:t>
            </a:r>
          </a:p>
          <a:p>
            <a:pPr marL="0" indent="0" algn="ctr">
              <a:buNone/>
            </a:pPr>
            <a:endParaRPr lang="ru-RU" sz="3200" dirty="0"/>
          </a:p>
          <a:p>
            <a:pPr marL="0" indent="0" algn="ctr">
              <a:buNone/>
            </a:pPr>
            <a:r>
              <a:rPr lang="ru-RU" sz="3200" dirty="0"/>
              <a:t>Возникшая агрессия – это свидетельство того, что задеты какие-то важные потребности другого человека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8627" y="2698707"/>
            <a:ext cx="4445003" cy="2964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40512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78346F"/>
      </a:dk2>
      <a:lt2>
        <a:srgbClr val="D9A8D2"/>
      </a:lt2>
      <a:accent1>
        <a:srgbClr val="CE57AB"/>
      </a:accent1>
      <a:accent2>
        <a:srgbClr val="8E8EFD"/>
      </a:accent2>
      <a:accent3>
        <a:srgbClr val="7CBCE0"/>
      </a:accent3>
      <a:accent4>
        <a:srgbClr val="70BF9F"/>
      </a:accent4>
      <a:accent5>
        <a:srgbClr val="A5B960"/>
      </a:accent5>
      <a:accent6>
        <a:srgbClr val="D47A57"/>
      </a:accent6>
      <a:hlink>
        <a:srgbClr val="D164DE"/>
      </a:hlink>
      <a:folHlink>
        <a:srgbClr val="BE87C4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D4FE1632-F131-47D3-A814-99E9CD025E2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Дамаск</Template>
  <TotalTime>1445</TotalTime>
  <Words>961</Words>
  <Application>Microsoft Macintosh PowerPoint</Application>
  <PresentationFormat>Широкоэкранный</PresentationFormat>
  <Paragraphs>89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Bookman Old Style</vt:lpstr>
      <vt:lpstr>Calibri</vt:lpstr>
      <vt:lpstr>Rockwell</vt:lpstr>
      <vt:lpstr>Wingdings</vt:lpstr>
      <vt:lpstr>Damask</vt:lpstr>
      <vt:lpstr>Как усмирить бурю II</vt:lpstr>
      <vt:lpstr>1 шаг  Развивайте устойчивость к дискомфорту </vt:lpstr>
      <vt:lpstr>2 шаг Управляйте интерпретациями</vt:lpstr>
      <vt:lpstr>Критическое отношение к интерпретациям </vt:lpstr>
      <vt:lpstr>3 ШАГ Накапливайте удовлетворенность</vt:lpstr>
      <vt:lpstr>4 шаг Развивайте эмпатию</vt:lpstr>
      <vt:lpstr>4 шаг Развивайте эмпатию</vt:lpstr>
      <vt:lpstr>Технология развития ЭМПАТИИ</vt:lpstr>
      <vt:lpstr>5 шаг  Эффективное поведение при чужой агрессии</vt:lpstr>
      <vt:lpstr>5 шаг  Эффективное поведение при чужой агрессии</vt:lpstr>
      <vt:lpstr>5 шаг  Эффективное поведение при чужой агрессии</vt:lpstr>
      <vt:lpstr>5 шаг  Эффективное поведение при чужой агрессии</vt:lpstr>
      <vt:lpstr>5 шаг  Эффективное поведение при чужой агрессии</vt:lpstr>
      <vt:lpstr>Стремитесь: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усмирить бурю II</dc:title>
  <dc:creator>Natalia</dc:creator>
  <cp:lastModifiedBy>Natalia Dil</cp:lastModifiedBy>
  <cp:revision>35</cp:revision>
  <dcterms:created xsi:type="dcterms:W3CDTF">2021-10-10T04:38:44Z</dcterms:created>
  <dcterms:modified xsi:type="dcterms:W3CDTF">2022-04-12T22:43:39Z</dcterms:modified>
</cp:coreProperties>
</file>