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17"/>
  </p:notesMasterIdLst>
  <p:sldIdLst>
    <p:sldId id="256" r:id="rId2"/>
    <p:sldId id="261" r:id="rId3"/>
    <p:sldId id="264" r:id="rId4"/>
    <p:sldId id="265" r:id="rId5"/>
    <p:sldId id="271" r:id="rId6"/>
    <p:sldId id="270" r:id="rId7"/>
    <p:sldId id="269" r:id="rId8"/>
    <p:sldId id="267" r:id="rId9"/>
    <p:sldId id="284" r:id="rId10"/>
    <p:sldId id="285" r:id="rId11"/>
    <p:sldId id="286" r:id="rId12"/>
    <p:sldId id="288" r:id="rId13"/>
    <p:sldId id="289" r:id="rId14"/>
    <p:sldId id="290" r:id="rId15"/>
    <p:sldId id="291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52"/>
    <p:restoredTop sz="94694"/>
  </p:normalViewPr>
  <p:slideViewPr>
    <p:cSldViewPr snapToGrid="0">
      <p:cViewPr varScale="1">
        <p:scale>
          <a:sx n="47" d="100"/>
          <a:sy n="47" d="100"/>
        </p:scale>
        <p:origin x="60" y="13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F2FACA-4172-4411-99CC-4533831D3E11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6B1A63-A0C0-4525-B880-70756A812C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5705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6B1A63-A0C0-4525-B880-70756A812C6B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41673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9C7A3-C7CA-4385-BE12-CDE20FB7E576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BE05A-20C7-4E4C-B3AB-F412002053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9692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9C7A3-C7CA-4385-BE12-CDE20FB7E576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BE05A-20C7-4E4C-B3AB-F412002053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51352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9C7A3-C7CA-4385-BE12-CDE20FB7E576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BE05A-20C7-4E4C-B3AB-F412002053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01655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9C7A3-C7CA-4385-BE12-CDE20FB7E576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BE05A-20C7-4E4C-B3AB-F412002053D9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167687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9C7A3-C7CA-4385-BE12-CDE20FB7E576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BE05A-20C7-4E4C-B3AB-F412002053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03714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9C7A3-C7CA-4385-BE12-CDE20FB7E576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BE05A-20C7-4E4C-B3AB-F412002053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3494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9C7A3-C7CA-4385-BE12-CDE20FB7E576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BE05A-20C7-4E4C-B3AB-F412002053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68806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9C7A3-C7CA-4385-BE12-CDE20FB7E576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BE05A-20C7-4E4C-B3AB-F412002053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23235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9C7A3-C7CA-4385-BE12-CDE20FB7E576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BE05A-20C7-4E4C-B3AB-F412002053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3695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9C7A3-C7CA-4385-BE12-CDE20FB7E576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BE05A-20C7-4E4C-B3AB-F412002053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33579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9C7A3-C7CA-4385-BE12-CDE20FB7E576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BE05A-20C7-4E4C-B3AB-F412002053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9185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9C7A3-C7CA-4385-BE12-CDE20FB7E576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BE05A-20C7-4E4C-B3AB-F412002053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2643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9C7A3-C7CA-4385-BE12-CDE20FB7E576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BE05A-20C7-4E4C-B3AB-F412002053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32016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9C7A3-C7CA-4385-BE12-CDE20FB7E576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BE05A-20C7-4E4C-B3AB-F412002053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40583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9C7A3-C7CA-4385-BE12-CDE20FB7E576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BE05A-20C7-4E4C-B3AB-F412002053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1887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9C7A3-C7CA-4385-BE12-CDE20FB7E576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BE05A-20C7-4E4C-B3AB-F412002053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62522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9C7A3-C7CA-4385-BE12-CDE20FB7E576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BE05A-20C7-4E4C-B3AB-F412002053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48918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89C7A3-C7CA-4385-BE12-CDE20FB7E576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DBE05A-20C7-4E4C-B3AB-F412002053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180570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Young couple face to face in a rowing boat on lake stock photo">
            <a:extLst>
              <a:ext uri="{FF2B5EF4-FFF2-40B4-BE49-F238E27FC236}">
                <a16:creationId xmlns:a16="http://schemas.microsoft.com/office/drawing/2014/main" id="{C3926A61-BE81-23BE-2CE6-E48AFFD346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67" b="10107"/>
          <a:stretch/>
        </p:blipFill>
        <p:spPr bwMode="auto">
          <a:xfrm>
            <a:off x="20" y="2030"/>
            <a:ext cx="12191980" cy="6855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Rectangle 70">
            <a:extLst>
              <a:ext uri="{FF2B5EF4-FFF2-40B4-BE49-F238E27FC236}">
                <a16:creationId xmlns:a16="http://schemas.microsoft.com/office/drawing/2014/main" id="{8FD0DCA7-8768-4C62-B113-5FA8C70D22C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30"/>
            <a:ext cx="12192000" cy="6858000"/>
          </a:xfrm>
          <a:prstGeom prst="rect">
            <a:avLst/>
          </a:prstGeom>
          <a:gradFill flip="none" rotWithShape="1">
            <a:gsLst>
              <a:gs pos="32000">
                <a:schemeClr val="bg2">
                  <a:lumMod val="75000"/>
                  <a:alpha val="3000"/>
                </a:schemeClr>
              </a:gs>
              <a:gs pos="100000">
                <a:sysClr val="windowText" lastClr="000000">
                  <a:alpha val="70000"/>
                </a:sysClr>
              </a:gs>
            </a:gsLst>
            <a:path path="circle">
              <a:fillToRect l="50000" t="5000" r="50000" b="95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1D23540D-89BB-4B19-BDB9-7954F41E9B2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30000"/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>
            <a:normAutofit/>
          </a:bodyPr>
          <a:lstStyle/>
          <a:p>
            <a:r>
              <a:rPr lang="ru-RU" dirty="0"/>
              <a:t>В одной шлюпке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>
            <a:normAutofit/>
          </a:bodyPr>
          <a:lstStyle/>
          <a:p>
            <a:r>
              <a:rPr lang="ru-RU" dirty="0"/>
              <a:t>Поговорим о том, что способствует достижению истинной близости в браке</a:t>
            </a:r>
          </a:p>
        </p:txBody>
      </p:sp>
    </p:spTree>
    <p:extLst>
      <p:ext uri="{BB962C8B-B14F-4D97-AF65-F5344CB8AC3E}">
        <p14:creationId xmlns:p14="http://schemas.microsoft.com/office/powerpoint/2010/main" val="3194376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2332" y="239352"/>
            <a:ext cx="10353761" cy="1326321"/>
          </a:xfrm>
        </p:spPr>
        <p:txBody>
          <a:bodyPr/>
          <a:lstStyle/>
          <a:p>
            <a:r>
              <a:rPr lang="ru-RU" dirty="0"/>
              <a:t>Как достичь истинной близости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3795" y="1688555"/>
            <a:ext cx="10353762" cy="468980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ВАЖНО ПОМНИТЬ</a:t>
            </a:r>
          </a:p>
          <a:p>
            <a:pPr marL="0" indent="0">
              <a:buNone/>
            </a:pPr>
            <a:r>
              <a:rPr lang="ru-RU" sz="28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ЖЕНЩИНЫ: </a:t>
            </a:r>
            <a:r>
              <a:rPr lang="ru-RU" sz="2800" dirty="0"/>
              <a:t>испытывают глубокую эмоциональную близость, когда делятся своими чувствами с супругом и они что-то вместе обсуждают</a:t>
            </a:r>
            <a:endParaRPr lang="ru-RU" sz="28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r>
              <a:rPr lang="ru-RU" sz="28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МУЖЧИНЫ:</a:t>
            </a:r>
            <a:r>
              <a:rPr lang="ru-RU" sz="2800" dirty="0"/>
              <a:t> испытывают пустоту или думают, что отношения зависли, если они говорят на какую-то тему. Выяснение отношений рассматривают как ослабление отношений, а потому всячески стараются избежать этого</a:t>
            </a:r>
          </a:p>
        </p:txBody>
      </p:sp>
    </p:spTree>
    <p:extLst>
      <p:ext uri="{BB962C8B-B14F-4D97-AF65-F5344CB8AC3E}">
        <p14:creationId xmlns:p14="http://schemas.microsoft.com/office/powerpoint/2010/main" val="9025065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45907" y="1884398"/>
            <a:ext cx="10432298" cy="16212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2332" y="239352"/>
            <a:ext cx="10353761" cy="1326321"/>
          </a:xfrm>
        </p:spPr>
        <p:txBody>
          <a:bodyPr/>
          <a:lstStyle/>
          <a:p>
            <a:r>
              <a:rPr lang="ru-RU" dirty="0"/>
              <a:t>Как достичь истинной близости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45907" y="2168194"/>
            <a:ext cx="10353762" cy="468980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/>
              <a:t>Секрет обретения глубокого тесного союза вращается вокруг способности понять и разместить эти различные нужды</a:t>
            </a:r>
          </a:p>
          <a:p>
            <a:pPr marL="0" indent="0" algn="ctr">
              <a:buNone/>
            </a:pPr>
            <a:endParaRPr lang="ru-RU" sz="2800" dirty="0"/>
          </a:p>
          <a:p>
            <a:pPr marL="0" indent="0" algn="ctr">
              <a:buNone/>
            </a:pPr>
            <a:r>
              <a:rPr lang="ru-RU" sz="2800" dirty="0"/>
              <a:t>Простое непонимание того, что мужчины и женщины подразумевают под интимностью и близостью, может привести к печальным последствиям</a:t>
            </a:r>
          </a:p>
          <a:p>
            <a:pPr marL="0" indent="0" algn="ctr">
              <a:buNone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8435417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 мы постепенно становимся чужими?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85201" y="2120777"/>
            <a:ext cx="5980063" cy="338472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/>
              <a:t>Именно строгий критицизм порождает страх. Каждое негативное замечание отталкивает партнера. Он или она будут прятаться за какой-либо маской, чтобы защитить себя от партнера, если в его лице увидят нападающего</a:t>
            </a:r>
          </a:p>
        </p:txBody>
      </p:sp>
      <p:pic>
        <p:nvPicPr>
          <p:cNvPr id="2050" name="Picture 2" descr="Конфликты в семье – Психолог Юрий Ефимов">
            <a:extLst>
              <a:ext uri="{FF2B5EF4-FFF2-40B4-BE49-F238E27FC236}">
                <a16:creationId xmlns:a16="http://schemas.microsoft.com/office/drawing/2014/main" id="{77E36D13-0ECA-944F-1F30-C5E50CA710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332" y="2292746"/>
            <a:ext cx="4505511" cy="30073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5432785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Как мы постепенно становимся чужими?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2573" y="1973183"/>
            <a:ext cx="5896521" cy="413644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/>
              <a:t>Мы даже не задумываемся о том, насколько часто и сильно унижаем, критикуем и жестоко обращаемся со своими близкими. Если в семье постоянно царит атмосфера не принятия и неблагосклонности, то супругам практически не возможно приблизиться друг ко другу</a:t>
            </a:r>
            <a:endParaRPr lang="ru-RU" sz="2400" dirty="0"/>
          </a:p>
        </p:txBody>
      </p:sp>
      <p:pic>
        <p:nvPicPr>
          <p:cNvPr id="3074" name="Picture 2" descr="Причины конфликтов в семье и их решение. Поясняет психолог Солигорского  ТЦСОН">
            <a:extLst>
              <a:ext uri="{FF2B5EF4-FFF2-40B4-BE49-F238E27FC236}">
                <a16:creationId xmlns:a16="http://schemas.microsoft.com/office/drawing/2014/main" id="{2988EB07-0FE8-6506-34D2-CB4E494205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0675" y="1973183"/>
            <a:ext cx="5422900" cy="361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52319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3066" y="155205"/>
            <a:ext cx="10353761" cy="1326321"/>
          </a:xfrm>
        </p:spPr>
        <p:txBody>
          <a:bodyPr/>
          <a:lstStyle/>
          <a:p>
            <a:r>
              <a:rPr lang="ru-RU" dirty="0"/>
              <a:t>Как достичь истинной близости?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9762" y="1368795"/>
            <a:ext cx="11152313" cy="5121761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6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Главным для нас будет обрести такие взаимоотношения, в которых мы сможем разделить самые глубокие страхи и самую большую радость с чувством полной безопасности</a:t>
            </a:r>
          </a:p>
          <a:p>
            <a:pPr marL="0" indent="0" algn="ctr">
              <a:buNone/>
            </a:pPr>
            <a:r>
              <a:rPr lang="ru-RU" sz="33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НО ЭТО НЕ ПРИХОДИТ САМО ПО СЕБЕ</a:t>
            </a:r>
          </a:p>
          <a:p>
            <a:pPr marL="0" indent="0">
              <a:buNone/>
            </a:pPr>
            <a:r>
              <a:rPr lang="ru-RU" dirty="0"/>
              <a:t>Мы все – люди, и рано или поздно после того, как откроем свои чувства, партнер может нас подвести, унизить, неверно понять или отвергнуть</a:t>
            </a:r>
          </a:p>
          <a:p>
            <a:pPr marL="0" indent="0">
              <a:buNone/>
            </a:pPr>
            <a:r>
              <a:rPr lang="ru-RU" dirty="0"/>
              <a:t>И мы разочаровавшись можем сказать, уходя в себя: «Все! Я больше никогда ничего не скажу!» </a:t>
            </a:r>
          </a:p>
          <a:p>
            <a:pPr marL="0" indent="0" algn="ctr">
              <a:buNone/>
            </a:pPr>
            <a:r>
              <a:rPr lang="ru-RU" sz="26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Но пока мы не начнем рисковать, открываясь снова и снова, будет просто не возможным построить гармоничные доверительные отношения</a:t>
            </a:r>
          </a:p>
        </p:txBody>
      </p:sp>
    </p:spTree>
    <p:extLst>
      <p:ext uri="{BB962C8B-B14F-4D97-AF65-F5344CB8AC3E}">
        <p14:creationId xmlns:p14="http://schemas.microsoft.com/office/powerpoint/2010/main" val="29124926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02447" y="2569295"/>
            <a:ext cx="10776456" cy="25749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 достичь истинной близости?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3794" y="2569295"/>
            <a:ext cx="10353762" cy="36951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/>
              <a:t>Вы должны чем-то рискнуть, чтобы достичь таких отношений. Удаляясь от открытого обмена чувствами, можете защитить себя от возможной боли, но при этом также отрезаете себе путь к близости </a:t>
            </a:r>
          </a:p>
        </p:txBody>
      </p:sp>
    </p:spTree>
    <p:extLst>
      <p:ext uri="{BB962C8B-B14F-4D97-AF65-F5344CB8AC3E}">
        <p14:creationId xmlns:p14="http://schemas.microsoft.com/office/powerpoint/2010/main" val="24769988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229154" y="339794"/>
            <a:ext cx="10353761" cy="1326321"/>
          </a:xfrm>
        </p:spPr>
        <p:txBody>
          <a:bodyPr/>
          <a:lstStyle/>
          <a:p>
            <a:r>
              <a:rPr lang="ru-RU" dirty="0"/>
              <a:t>Зрелые чувства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7811" y="1542699"/>
            <a:ext cx="6471164" cy="4729075"/>
          </a:xfrm>
        </p:spPr>
        <p:txBody>
          <a:bodyPr>
            <a:normAutofit lnSpcReduction="10000"/>
          </a:bodyPr>
          <a:lstStyle/>
          <a:p>
            <a:r>
              <a:rPr lang="ru-RU" sz="2800" dirty="0"/>
              <a:t>Зрелые чувства основаны на близких и доверительных отношениях</a:t>
            </a:r>
          </a:p>
          <a:p>
            <a:r>
              <a:rPr lang="ru-RU" sz="2800" dirty="0"/>
              <a:t>Наша цель создать в отношениях друг с другом ощущение близости, принятия, доверия и радости</a:t>
            </a:r>
          </a:p>
          <a:p>
            <a:r>
              <a:rPr lang="ru-RU" sz="2800" dirty="0"/>
              <a:t>Все это поможет испытать зрелую и более глубокую любовь к партнеру, чем была когда-либо раньше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9350" y="601526"/>
            <a:ext cx="3689154" cy="55337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4457978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13534" y="609600"/>
            <a:ext cx="4754022" cy="1326321"/>
          </a:xfrm>
        </p:spPr>
        <p:txBody>
          <a:bodyPr>
            <a:normAutofit/>
          </a:bodyPr>
          <a:lstStyle/>
          <a:p>
            <a:r>
              <a:rPr lang="ru-RU" sz="2900"/>
              <a:t>Истинная близость в отношениях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b="10000"/>
          <a:stretch/>
        </p:blipFill>
        <p:spPr>
          <a:xfrm>
            <a:off x="20" y="10"/>
            <a:ext cx="6095980" cy="685799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13533" y="2096063"/>
            <a:ext cx="5152945" cy="4399329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</a:pPr>
            <a:r>
              <a:rPr lang="ru-RU" sz="2600" dirty="0"/>
              <a:t>Это конечный результат приложенных усилий той пары, которая желает любить друг друга до конца своей жизни </a:t>
            </a:r>
          </a:p>
          <a:p>
            <a:pPr>
              <a:lnSpc>
                <a:spcPct val="110000"/>
              </a:lnSpc>
            </a:pPr>
            <a:r>
              <a:rPr lang="ru-RU" sz="2600" dirty="0"/>
              <a:t>Когда пара достигает истинной близости, их взаимоотношения в браке становятся самыми значимыми и интересными на Земле. Никакой, даже самый захватывающий любовный роман не сможет описать того, что испытывает эта пара</a:t>
            </a:r>
          </a:p>
          <a:p>
            <a:pPr>
              <a:lnSpc>
                <a:spcPct val="110000"/>
              </a:lnSpc>
            </a:pPr>
            <a:endParaRPr lang="ru-RU" sz="1700" dirty="0"/>
          </a:p>
        </p:txBody>
      </p:sp>
      <p:cxnSp>
        <p:nvCxnSpPr>
          <p:cNvPr id="11" name="Straight Connector 8">
            <a:extLst>
              <a:ext uri="{FF2B5EF4-FFF2-40B4-BE49-F238E27FC236}">
                <a16:creationId xmlns:a16="http://schemas.microsoft.com/office/drawing/2014/main" id="{CCC56CD4-A9DA-4BCF-97D9-5DC34619B94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96000" y="45720"/>
            <a:ext cx="0" cy="6766560"/>
          </a:xfrm>
          <a:prstGeom prst="line">
            <a:avLst/>
          </a:prstGeom>
          <a:ln w="190500" cap="sq">
            <a:solidFill>
              <a:srgbClr val="FFFFFF"/>
            </a:solidFill>
            <a:miter lim="800000"/>
          </a:ln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49250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95" y="84083"/>
            <a:ext cx="10353761" cy="1326321"/>
          </a:xfrm>
        </p:spPr>
        <p:txBody>
          <a:bodyPr/>
          <a:lstStyle/>
          <a:p>
            <a:r>
              <a:rPr lang="ru-RU" dirty="0"/>
              <a:t>4 облика истинной близости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7975" y="1496974"/>
            <a:ext cx="10889322" cy="4851274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sz="3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1. Доверие</a:t>
            </a:r>
          </a:p>
          <a:p>
            <a:pPr marL="0" indent="0">
              <a:buNone/>
            </a:pPr>
            <a:r>
              <a:rPr lang="ru-RU" sz="2400" dirty="0"/>
              <a:t>Каждый из партнеров чувствует абсолютное доверие, что он или она могут вынести наружу все сокровенные мысли и чувства, уверенные в том, что они будут приняты безо всяких упреков. </a:t>
            </a:r>
          </a:p>
          <a:p>
            <a:pPr marL="0" indent="0" algn="ctr">
              <a:buNone/>
            </a:pPr>
            <a:r>
              <a:rPr lang="ru-RU" sz="28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ОСНОВАНИЕМ для развития доверия служат ЧЕСТНОСТЬ и УВАЖЕНИЕ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900" dirty="0"/>
              <a:t>Если вы склонны к недоверию или сомнению, стоит принять все меры, дабы достичь полного доверия.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900" dirty="0"/>
              <a:t>Будьте готовы двигаться медленно, но уверенно, потому что для установления крепких доверительных отношений потребуется время</a:t>
            </a:r>
          </a:p>
          <a:p>
            <a:pPr marL="0" indent="0" algn="ctr">
              <a:buNone/>
            </a:pPr>
            <a:r>
              <a:rPr lang="ru-RU" sz="29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Доверие разрушается в результате обмана и притворства</a:t>
            </a:r>
          </a:p>
        </p:txBody>
      </p:sp>
    </p:spTree>
    <p:extLst>
      <p:ext uri="{BB962C8B-B14F-4D97-AF65-F5344CB8AC3E}">
        <p14:creationId xmlns:p14="http://schemas.microsoft.com/office/powerpoint/2010/main" val="19094180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27472" y="609600"/>
            <a:ext cx="6340084" cy="1326321"/>
          </a:xfrm>
        </p:spPr>
        <p:txBody>
          <a:bodyPr>
            <a:normAutofit/>
          </a:bodyPr>
          <a:lstStyle/>
          <a:p>
            <a:r>
              <a:rPr lang="ru-RU" dirty="0"/>
              <a:t>4 облика истинной близости</a:t>
            </a:r>
          </a:p>
        </p:txBody>
      </p:sp>
      <p:pic>
        <p:nvPicPr>
          <p:cNvPr id="4" name="Рисунок 3" descr="Изображение выглядит как человек, трава, внешний, мальчик&#10;&#10;Автоматически созданное описание"/>
          <p:cNvPicPr>
            <a:picLocks noChangeAspect="1"/>
          </p:cNvPicPr>
          <p:nvPr/>
        </p:nvPicPr>
        <p:blipFill rotWithShape="1">
          <a:blip r:embed="rId3"/>
          <a:srcRect l="9867"/>
          <a:stretch/>
        </p:blipFill>
        <p:spPr>
          <a:xfrm>
            <a:off x="20" y="10"/>
            <a:ext cx="4635987" cy="6857990"/>
          </a:xfrm>
          <a:prstGeom prst="rect">
            <a:avLst/>
          </a:prstGeom>
          <a:solidFill>
            <a:srgbClr val="FFFFFF">
              <a:shade val="85000"/>
            </a:srgbClr>
          </a:solidFill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27471" y="2096064"/>
            <a:ext cx="6340085" cy="36951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spc="50" dirty="0">
                <a:ln w="9525" cmpd="sng">
                  <a:solidFill>
                    <a:schemeClr val="accent1"/>
                  </a:solidFill>
                  <a:prstDash val="solid"/>
                </a:ln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2. Открытость</a:t>
            </a:r>
          </a:p>
          <a:p>
            <a:pPr marL="0" indent="0">
              <a:buNone/>
            </a:pPr>
            <a:r>
              <a:rPr lang="ru-RU" sz="2800" dirty="0"/>
              <a:t>Каждый может чувствовать, что ему/ей нет необходимости притворяться или пытаться быть кем-то другим; что человек может быть самим собой.</a:t>
            </a:r>
          </a:p>
          <a:p>
            <a:pPr marL="0" indent="0">
              <a:buNone/>
            </a:pPr>
            <a:endParaRPr lang="ru-RU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230DAD1-5153-48E1-99E6-8B2D5BEA1F4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36007" y="45720"/>
            <a:ext cx="0" cy="6766560"/>
          </a:xfrm>
          <a:prstGeom prst="line">
            <a:avLst/>
          </a:prstGeom>
          <a:ln w="190500" cap="sq">
            <a:solidFill>
              <a:srgbClr val="FFFFFF"/>
            </a:solidFill>
            <a:miter lim="800000"/>
          </a:ln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28213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>
            <a:normAutofit/>
          </a:bodyPr>
          <a:lstStyle/>
          <a:p>
            <a:r>
              <a:rPr lang="ru-RU" dirty="0"/>
              <a:t>4 облика истинной близости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3124" y="1692876"/>
            <a:ext cx="6673495" cy="4555524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ru-RU" sz="2400" b="1" spc="50" dirty="0">
                <a:ln w="9525" cmpd="sng">
                  <a:solidFill>
                    <a:schemeClr val="accent1"/>
                  </a:solidFill>
                  <a:prstDash val="solid"/>
                </a:ln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3. Свобода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sz="2400" dirty="0"/>
              <a:t>Даже в самых близких отношениях вы не являетесь владельцами друг друга. Каждый свободен, чтобы двигаться в другом направлении – вместе или отдельно от своего партнера. Независимость допустима без каких-либо обвинений или недоверия.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sz="2400" dirty="0"/>
              <a:t>Каждая личность имеет право для развития собственных предпочтений, талантов и возможностей без давления со стороны другого партнера подчиниться его убеждениям и предпочтениям.</a:t>
            </a:r>
          </a:p>
          <a:p>
            <a:pPr>
              <a:lnSpc>
                <a:spcPct val="110000"/>
              </a:lnSpc>
            </a:pPr>
            <a:endParaRPr lang="ru-RU" sz="2400" dirty="0"/>
          </a:p>
          <a:p>
            <a:pPr marL="0" indent="0">
              <a:lnSpc>
                <a:spcPct val="110000"/>
              </a:lnSpc>
              <a:buNone/>
            </a:pPr>
            <a:endParaRPr lang="ru-RU" sz="19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5668" r="27226" b="-1"/>
          <a:stretch/>
        </p:blipFill>
        <p:spPr>
          <a:xfrm>
            <a:off x="7678736" y="2210935"/>
            <a:ext cx="3511778" cy="34931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4991" dist="17780" dir="5400000" algn="ctr" rotWithShape="0">
              <a:schemeClr val="bg1">
                <a:alpha val="40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</p:pic>
    </p:spTree>
    <p:extLst>
      <p:ext uri="{BB962C8B-B14F-4D97-AF65-F5344CB8AC3E}">
        <p14:creationId xmlns:p14="http://schemas.microsoft.com/office/powerpoint/2010/main" val="27227655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79720" y="259492"/>
            <a:ext cx="6340084" cy="1326321"/>
          </a:xfrm>
        </p:spPr>
        <p:txBody>
          <a:bodyPr>
            <a:normAutofit/>
          </a:bodyPr>
          <a:lstStyle/>
          <a:p>
            <a:r>
              <a:rPr lang="ru-RU" dirty="0"/>
              <a:t>4 облика истинной близости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37245" r="17631" b="-1"/>
          <a:stretch/>
        </p:blipFill>
        <p:spPr>
          <a:xfrm>
            <a:off x="20" y="10"/>
            <a:ext cx="4635987" cy="6857990"/>
          </a:xfrm>
          <a:prstGeom prst="rect">
            <a:avLst/>
          </a:prstGeom>
          <a:solidFill>
            <a:srgbClr val="FFFFFF">
              <a:shade val="85000"/>
            </a:srgbClr>
          </a:solidFill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27471" y="1502979"/>
            <a:ext cx="6781040" cy="5095529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4. Время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dirty="0"/>
              <a:t>Многие пары говорят, что у них была любовь с первого взгляда. Но не существует такого понятия как «моментальная близость»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dirty="0"/>
              <a:t>Нужно довольно много времени, чтобы возникли и укрепились такие чувства как доверие, благосклонное отношение, честность и открытость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dirty="0"/>
              <a:t>Когда пара проводит время вместе, она начинает писать свою собственную историю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dirty="0"/>
              <a:t>Никто не может достичь истинной близости без личных усилий и затрат. Иногда ценою боли и душевных ран. Но полученное вознаграждение превзойдет всю эту боль</a:t>
            </a:r>
          </a:p>
          <a:p>
            <a:pPr marL="0" indent="0">
              <a:lnSpc>
                <a:spcPct val="110000"/>
              </a:lnSpc>
              <a:buNone/>
            </a:pPr>
            <a:endParaRPr lang="ru-RU" sz="1600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230DAD1-5153-48E1-99E6-8B2D5BEA1F4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36007" y="45720"/>
            <a:ext cx="0" cy="6766560"/>
          </a:xfrm>
          <a:prstGeom prst="line">
            <a:avLst/>
          </a:prstGeom>
          <a:ln w="190500" cap="sq">
            <a:solidFill>
              <a:srgbClr val="FFFFFF"/>
            </a:solidFill>
            <a:miter lim="800000"/>
          </a:ln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72765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0326" y="1081469"/>
            <a:ext cx="4148588" cy="277188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95" y="56214"/>
            <a:ext cx="10353761" cy="1326321"/>
          </a:xfrm>
        </p:spPr>
        <p:txBody>
          <a:bodyPr/>
          <a:lstStyle/>
          <a:p>
            <a:r>
              <a:rPr lang="ru-RU" dirty="0"/>
              <a:t>Как достичь истинной близости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3795" y="1382535"/>
            <a:ext cx="6047987" cy="4879889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2800" dirty="0"/>
              <a:t>Встретьте своего супруга нежно, с любовью, а затем дайте ему 20-30 или чуть больше минут для адаптации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800" dirty="0"/>
              <a:t>Затем каждый супруг должен уделить время для полного внимания своему партнеру – как вы это делали, когда встречались и ходили на свидания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3244" y="3954091"/>
            <a:ext cx="3975256" cy="2651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9618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2332" y="239352"/>
            <a:ext cx="10353761" cy="1326321"/>
          </a:xfrm>
        </p:spPr>
        <p:txBody>
          <a:bodyPr/>
          <a:lstStyle/>
          <a:p>
            <a:r>
              <a:rPr lang="ru-RU" dirty="0"/>
              <a:t>Как достичь истинной близости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3795" y="1688555"/>
            <a:ext cx="10353762" cy="4689806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28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ВАЖНО ПОМНИТЬ</a:t>
            </a:r>
          </a:p>
          <a:p>
            <a:pPr marL="0" indent="0">
              <a:buNone/>
            </a:pPr>
            <a:r>
              <a:rPr lang="ru-RU" sz="28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МУЖЧИНЫ:</a:t>
            </a:r>
            <a:r>
              <a:rPr lang="ru-RU" sz="2800" dirty="0"/>
              <a:t> склонны определять понятие близости, подразумевая под этим общее времяпрепровождение и досуг с женщиной: вместе кушать, гулять, заниматься спортом и т.п.</a:t>
            </a:r>
          </a:p>
          <a:p>
            <a:pPr marL="0" indent="0">
              <a:buNone/>
            </a:pPr>
            <a:r>
              <a:rPr lang="ru-RU" sz="28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ЖЕНЩИНЫ: </a:t>
            </a:r>
            <a:r>
              <a:rPr lang="ru-RU" sz="2800" dirty="0"/>
              <a:t>пытаются найти в супруге «улучшенную» версию ее лучшего друга, с кем бы она могла обо всем поговорить. Мужчина, который в ответ также поделится своими внутренними чувствами, расскажет секреты о прошлом и трудностях в детстве, растопит ее сердце</a:t>
            </a:r>
            <a:endParaRPr lang="ru-RU" sz="28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486555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6D8C60"/>
      </a:dk2>
      <a:lt2>
        <a:srgbClr val="B1D7A1"/>
      </a:lt2>
      <a:accent1>
        <a:srgbClr val="81B992"/>
      </a:accent1>
      <a:accent2>
        <a:srgbClr val="9ABC65"/>
      </a:accent2>
      <a:accent3>
        <a:srgbClr val="BDB564"/>
      </a:accent3>
      <a:accent4>
        <a:srgbClr val="BD8964"/>
      </a:accent4>
      <a:accent5>
        <a:srgbClr val="BD6466"/>
      </a:accent5>
      <a:accent6>
        <a:srgbClr val="64A4BD"/>
      </a:accent6>
      <a:hlink>
        <a:srgbClr val="8CCC71"/>
      </a:hlink>
      <a:folHlink>
        <a:srgbClr val="A4C795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4539428D-6454-4FE6-B992-2D59F0AC2F89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Дамаск</Template>
  <TotalTime>2470</TotalTime>
  <Words>829</Words>
  <Application>Microsoft Office PowerPoint</Application>
  <PresentationFormat>Широкоэкранный</PresentationFormat>
  <Paragraphs>57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Bookman Old Style</vt:lpstr>
      <vt:lpstr>Calibri</vt:lpstr>
      <vt:lpstr>Rockwell</vt:lpstr>
      <vt:lpstr>Wingdings</vt:lpstr>
      <vt:lpstr>Damask</vt:lpstr>
      <vt:lpstr>В одной шлюпке</vt:lpstr>
      <vt:lpstr>Зрелые чувства</vt:lpstr>
      <vt:lpstr>Истинная близость в отношениях</vt:lpstr>
      <vt:lpstr>4 облика истинной близости</vt:lpstr>
      <vt:lpstr>4 облика истинной близости</vt:lpstr>
      <vt:lpstr>4 облика истинной близости</vt:lpstr>
      <vt:lpstr>4 облика истинной близости</vt:lpstr>
      <vt:lpstr>Как достичь истинной близости</vt:lpstr>
      <vt:lpstr>Как достичь истинной близости</vt:lpstr>
      <vt:lpstr>Как достичь истинной близости</vt:lpstr>
      <vt:lpstr>Как достичь истинной близости</vt:lpstr>
      <vt:lpstr>Как мы постепенно становимся чужими?</vt:lpstr>
      <vt:lpstr>Как мы постепенно становимся чужими?</vt:lpstr>
      <vt:lpstr>Как достичь истинной близости?</vt:lpstr>
      <vt:lpstr>Как достичь истинной близости?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Возвращаем теплый бриз</dc:title>
  <dc:creator>Natalia</dc:creator>
  <cp:lastModifiedBy>Julia Lisovaya</cp:lastModifiedBy>
  <cp:revision>48</cp:revision>
  <dcterms:created xsi:type="dcterms:W3CDTF">2021-10-14T04:06:44Z</dcterms:created>
  <dcterms:modified xsi:type="dcterms:W3CDTF">2022-10-11T12:47:22Z</dcterms:modified>
</cp:coreProperties>
</file>